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7" r:id="rId2"/>
    <p:sldId id="259" r:id="rId3"/>
    <p:sldId id="260" r:id="rId4"/>
    <p:sldId id="261" r:id="rId5"/>
    <p:sldId id="262" r:id="rId6"/>
    <p:sldId id="263" r:id="rId7"/>
    <p:sldId id="264" r:id="rId8"/>
    <p:sldId id="265" r:id="rId9"/>
    <p:sldId id="269"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9" r:id="rId28"/>
    <p:sldId id="290" r:id="rId29"/>
    <p:sldId id="291" r:id="rId30"/>
    <p:sldId id="292" r:id="rId31"/>
    <p:sldId id="1577" r:id="rId32"/>
    <p:sldId id="969" r:id="rId33"/>
    <p:sldId id="293"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1578" r:id="rId52"/>
    <p:sldId id="1579" r:id="rId53"/>
    <p:sldId id="1580" r:id="rId54"/>
    <p:sldId id="314" r:id="rId55"/>
    <p:sldId id="316" r:id="rId56"/>
    <p:sldId id="317" r:id="rId57"/>
    <p:sldId id="319" r:id="rId58"/>
    <p:sldId id="320" r:id="rId59"/>
    <p:sldId id="32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im Baskin" initials="CB" lastIdx="1" clrIdx="0">
    <p:extLst>
      <p:ext uri="{19B8F6BF-5375-455C-9EA6-DF929625EA0E}">
        <p15:presenceInfo xmlns:p15="http://schemas.microsoft.com/office/powerpoint/2012/main" userId="Chaim Bask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2" d="100"/>
          <a:sy n="82" d="100"/>
        </p:scale>
        <p:origin x="6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1T17:11:32.134"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FE1DE-1A63-4C19-B7E7-13F9FFD8480B}" type="datetimeFigureOut">
              <a:rPr lang="en-US" smtClean="0"/>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B0C26-9096-4DC9-825C-9A9E01E948AE}" type="slidenum">
              <a:rPr lang="en-US" smtClean="0"/>
              <a:t>‹#›</a:t>
            </a:fld>
            <a:endParaRPr lang="en-US"/>
          </a:p>
        </p:txBody>
      </p:sp>
    </p:spTree>
    <p:extLst>
      <p:ext uri="{BB962C8B-B14F-4D97-AF65-F5344CB8AC3E}">
        <p14:creationId xmlns:p14="http://schemas.microsoft.com/office/powerpoint/2010/main" val="664852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03208" rtl="0" eaLnBrk="1" fontAlgn="auto" latinLnBrk="0" hangingPunct="1">
              <a:lnSpc>
                <a:spcPct val="100000"/>
              </a:lnSpc>
              <a:spcBef>
                <a:spcPts val="0"/>
              </a:spcBef>
              <a:spcAft>
                <a:spcPts val="0"/>
              </a:spcAft>
              <a:buClrTx/>
              <a:buSzTx/>
              <a:buFontTx/>
              <a:buNone/>
              <a:tabLst/>
              <a:defRPr/>
            </a:pPr>
            <a:fld id="{B264145E-CABE-4CDE-82E6-4A9FC197B49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3032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501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The idea of </a:t>
            </a:r>
            <a:r>
              <a:rPr lang="en-US" sz="1200" b="0" i="0" kern="1200" dirty="0" err="1">
                <a:solidFill>
                  <a:schemeClr val="tx1"/>
                </a:solidFill>
                <a:effectLst/>
                <a:latin typeface="Arial" charset="0"/>
                <a:ea typeface="+mn-ea"/>
                <a:cs typeface="Arial" charset="0"/>
              </a:rPr>
              <a:t>SimCLR</a:t>
            </a:r>
            <a:r>
              <a:rPr lang="en-US" sz="1200" b="0" i="0" kern="1200" dirty="0">
                <a:solidFill>
                  <a:schemeClr val="tx1"/>
                </a:solidFill>
                <a:effectLst/>
                <a:latin typeface="Arial" charset="0"/>
                <a:ea typeface="+mn-ea"/>
                <a:cs typeface="Arial" charset="0"/>
              </a:rPr>
              <a:t> framework is very simple. An image is taken and random transformations are applied to it to get a pair of two augmented images </a:t>
            </a:r>
            <a:r>
              <a:rPr lang="en-US" sz="1200" b="0" i="0" kern="1200" dirty="0" err="1">
                <a:solidFill>
                  <a:schemeClr val="tx1"/>
                </a:solidFill>
                <a:effectLst/>
                <a:latin typeface="Arial" charset="0"/>
                <a:ea typeface="+mn-ea"/>
                <a:cs typeface="Arial" charset="0"/>
              </a:rPr>
              <a:t>xixi</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xjxj</a:t>
            </a:r>
            <a:r>
              <a:rPr lang="en-US" sz="1200" b="0" i="0" kern="1200" dirty="0">
                <a:solidFill>
                  <a:schemeClr val="tx1"/>
                </a:solidFill>
                <a:effectLst/>
                <a:latin typeface="Arial" charset="0"/>
                <a:ea typeface="+mn-ea"/>
                <a:cs typeface="Arial" charset="0"/>
              </a:rPr>
              <a:t>. Each image in that pair is passed through an encoder to get representations. Then a non-linear fully connected layer is applied to get representations z. The task is to maximize the similarity between these two representations </a:t>
            </a:r>
            <a:r>
              <a:rPr lang="en-US" sz="1200" b="0" i="0" kern="1200" dirty="0" err="1">
                <a:solidFill>
                  <a:schemeClr val="tx1"/>
                </a:solidFill>
                <a:effectLst/>
                <a:latin typeface="Arial" charset="0"/>
                <a:ea typeface="+mn-ea"/>
                <a:cs typeface="Arial" charset="0"/>
              </a:rPr>
              <a:t>zizi</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zjzj</a:t>
            </a:r>
            <a:r>
              <a:rPr lang="en-US" sz="1200" b="0" i="0" kern="1200" dirty="0">
                <a:solidFill>
                  <a:schemeClr val="tx1"/>
                </a:solidFill>
                <a:effectLst/>
                <a:latin typeface="Arial" charset="0"/>
                <a:ea typeface="+mn-ea"/>
                <a:cs typeface="Arial" charset="0"/>
              </a:rPr>
              <a:t> for the same image.</a:t>
            </a:r>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36</a:t>
            </a:fld>
            <a:endParaRPr lang="en-US"/>
          </a:p>
        </p:txBody>
      </p:sp>
    </p:spTree>
    <p:extLst>
      <p:ext uri="{BB962C8B-B14F-4D97-AF65-F5344CB8AC3E}">
        <p14:creationId xmlns:p14="http://schemas.microsoft.com/office/powerpoint/2010/main" val="225125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37</a:t>
            </a:fld>
            <a:endParaRPr lang="en-US"/>
          </a:p>
        </p:txBody>
      </p:sp>
    </p:spTree>
    <p:extLst>
      <p:ext uri="{BB962C8B-B14F-4D97-AF65-F5344CB8AC3E}">
        <p14:creationId xmlns:p14="http://schemas.microsoft.com/office/powerpoint/2010/main" val="23700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mn-ea"/>
                <a:cs typeface="Arial" charset="0"/>
              </a:rPr>
              <a:t>For each image in this batch, a random transformation function is applied to get a pair of 2 images. Thus, for a batch size of 2, we get 2*N = 2*2 = 4 total images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38</a:t>
            </a:fld>
            <a:endParaRPr lang="en-US"/>
          </a:p>
        </p:txBody>
      </p:sp>
    </p:spTree>
    <p:extLst>
      <p:ext uri="{BB962C8B-B14F-4D97-AF65-F5344CB8AC3E}">
        <p14:creationId xmlns:p14="http://schemas.microsoft.com/office/powerpoint/2010/main" val="277995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Each augmented image in a pair is passed through an encoder to get image representations. The encoder used is generic and replaceable with other architectures. The two encoders shown below have shared weights and we get vectors </a:t>
            </a:r>
            <a:r>
              <a:rPr lang="en-US" sz="1200" b="0" i="0" kern="1200" dirty="0" err="1">
                <a:solidFill>
                  <a:schemeClr val="tx1"/>
                </a:solidFill>
                <a:effectLst/>
                <a:latin typeface="Arial" charset="0"/>
                <a:ea typeface="+mn-ea"/>
                <a:cs typeface="Arial" charset="0"/>
              </a:rPr>
              <a:t>hihi</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hjhj</a:t>
            </a:r>
            <a:r>
              <a:rPr lang="en-US" sz="1200" b="0" i="0" kern="1200" dirty="0">
                <a:solidFill>
                  <a:schemeClr val="tx1"/>
                </a:solidFill>
                <a:effectLst/>
                <a:latin typeface="Arial" charset="0"/>
                <a:ea typeface="+mn-ea"/>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39</a:t>
            </a:fld>
            <a:endParaRPr lang="en-US"/>
          </a:p>
        </p:txBody>
      </p:sp>
    </p:spTree>
    <p:extLst>
      <p:ext uri="{BB962C8B-B14F-4D97-AF65-F5344CB8AC3E}">
        <p14:creationId xmlns:p14="http://schemas.microsoft.com/office/powerpoint/2010/main" val="254195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The representations </a:t>
            </a:r>
            <a:r>
              <a:rPr lang="en-US" sz="1200" b="0" i="0" kern="1200" dirty="0" err="1">
                <a:solidFill>
                  <a:schemeClr val="tx1"/>
                </a:solidFill>
                <a:effectLst/>
                <a:latin typeface="Arial" charset="0"/>
                <a:ea typeface="+mn-ea"/>
                <a:cs typeface="Arial" charset="0"/>
              </a:rPr>
              <a:t>hihi</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hjhj</a:t>
            </a:r>
            <a:r>
              <a:rPr lang="en-US" sz="1200" b="0" i="0" kern="1200" dirty="0">
                <a:solidFill>
                  <a:schemeClr val="tx1"/>
                </a:solidFill>
                <a:effectLst/>
                <a:latin typeface="Arial" charset="0"/>
                <a:ea typeface="+mn-ea"/>
                <a:cs typeface="Arial" charset="0"/>
              </a:rPr>
              <a:t> of the two augmented images are then passed through a series of non-linear </a:t>
            </a:r>
            <a:r>
              <a:rPr lang="en-US" sz="1200" b="1" i="0" kern="1200" dirty="0">
                <a:solidFill>
                  <a:schemeClr val="tx1"/>
                </a:solidFill>
                <a:effectLst/>
                <a:latin typeface="Arial" charset="0"/>
                <a:ea typeface="+mn-ea"/>
                <a:cs typeface="Arial" charset="0"/>
              </a:rPr>
              <a:t>Dense -&gt; </a:t>
            </a:r>
            <a:r>
              <a:rPr lang="en-US" sz="1200" b="1" i="0" kern="1200" dirty="0" err="1">
                <a:solidFill>
                  <a:schemeClr val="tx1"/>
                </a:solidFill>
                <a:effectLst/>
                <a:latin typeface="Arial" charset="0"/>
                <a:ea typeface="+mn-ea"/>
                <a:cs typeface="Arial" charset="0"/>
              </a:rPr>
              <a:t>Relu</a:t>
            </a:r>
            <a:r>
              <a:rPr lang="en-US" sz="1200" b="1" i="0" kern="1200" dirty="0">
                <a:solidFill>
                  <a:schemeClr val="tx1"/>
                </a:solidFill>
                <a:effectLst/>
                <a:latin typeface="Arial" charset="0"/>
                <a:ea typeface="+mn-ea"/>
                <a:cs typeface="Arial" charset="0"/>
              </a:rPr>
              <a:t> -&gt; Dense</a:t>
            </a:r>
            <a:r>
              <a:rPr lang="en-US" sz="1200" b="0" i="0" kern="1200" dirty="0">
                <a:solidFill>
                  <a:schemeClr val="tx1"/>
                </a:solidFill>
                <a:effectLst/>
                <a:latin typeface="Arial" charset="0"/>
                <a:ea typeface="+mn-ea"/>
                <a:cs typeface="Arial" charset="0"/>
              </a:rPr>
              <a:t> layers to apply non-linear transformation and project it into a representation </a:t>
            </a:r>
            <a:r>
              <a:rPr lang="en-US" sz="1200" b="0" i="0" kern="1200" dirty="0" err="1">
                <a:solidFill>
                  <a:schemeClr val="tx1"/>
                </a:solidFill>
                <a:effectLst/>
                <a:latin typeface="Arial" charset="0"/>
                <a:ea typeface="+mn-ea"/>
                <a:cs typeface="Arial" charset="0"/>
              </a:rPr>
              <a:t>zizi</a:t>
            </a:r>
            <a:r>
              <a:rPr lang="en-US" sz="1200" b="0" i="0" kern="1200" dirty="0">
                <a:solidFill>
                  <a:schemeClr val="tx1"/>
                </a:solidFill>
                <a:effectLst/>
                <a:latin typeface="Arial" charset="0"/>
                <a:ea typeface="+mn-ea"/>
                <a:cs typeface="Arial" charset="0"/>
              </a:rPr>
              <a:t> and </a:t>
            </a:r>
            <a:r>
              <a:rPr lang="en-US" sz="1200" b="0" i="0" kern="1200" dirty="0" err="1">
                <a:solidFill>
                  <a:schemeClr val="tx1"/>
                </a:solidFill>
                <a:effectLst/>
                <a:latin typeface="Arial" charset="0"/>
                <a:ea typeface="+mn-ea"/>
                <a:cs typeface="Arial" charset="0"/>
              </a:rPr>
              <a:t>zjzj</a:t>
            </a:r>
            <a:r>
              <a:rPr lang="en-US" sz="1200" b="0" i="0" kern="1200" dirty="0">
                <a:solidFill>
                  <a:schemeClr val="tx1"/>
                </a:solidFill>
                <a:effectLst/>
                <a:latin typeface="Arial" charset="0"/>
                <a:ea typeface="+mn-ea"/>
                <a:cs typeface="Arial" charset="0"/>
              </a:rPr>
              <a:t>. This is denoted by g(.)g(.) in the paper and called projection head.</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40</a:t>
            </a:fld>
            <a:endParaRPr lang="en-US"/>
          </a:p>
        </p:txBody>
      </p:sp>
    </p:spTree>
    <p:extLst>
      <p:ext uri="{BB962C8B-B14F-4D97-AF65-F5344CB8AC3E}">
        <p14:creationId xmlns:p14="http://schemas.microsoft.com/office/powerpoint/2010/main" val="186447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The pairwise cosine similarity between each augmented image in a batch is calculated using the above formula. As shown in the figure, in an ideal case, the similarities between augmented images of cats will be high while the similarity between cat and elephant images will be lower.</a:t>
            </a:r>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43</a:t>
            </a:fld>
            <a:endParaRPr lang="en-US"/>
          </a:p>
        </p:txBody>
      </p:sp>
    </p:spTree>
    <p:extLst>
      <p:ext uri="{BB962C8B-B14F-4D97-AF65-F5344CB8AC3E}">
        <p14:creationId xmlns:p14="http://schemas.microsoft.com/office/powerpoint/2010/main" val="3266676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Arial" charset="0"/>
              </a:rPr>
              <a:t>Once the </a:t>
            </a:r>
            <a:r>
              <a:rPr lang="en-US" sz="1200" b="0" i="0" kern="1200" dirty="0" err="1">
                <a:solidFill>
                  <a:schemeClr val="tx1"/>
                </a:solidFill>
                <a:effectLst/>
                <a:latin typeface="Arial" charset="0"/>
                <a:ea typeface="+mn-ea"/>
                <a:cs typeface="Arial" charset="0"/>
              </a:rPr>
              <a:t>SimCLR</a:t>
            </a:r>
            <a:r>
              <a:rPr lang="en-US" sz="1200" b="0" i="0" kern="1200" dirty="0">
                <a:solidFill>
                  <a:schemeClr val="tx1"/>
                </a:solidFill>
                <a:effectLst/>
                <a:latin typeface="Arial" charset="0"/>
                <a:ea typeface="+mn-ea"/>
                <a:cs typeface="Arial" charset="0"/>
              </a:rPr>
              <a:t> model is trained on the contrastive learning task, it can be used for transfer learning. For this, the representations from the encoder are used instead of representations obtained from the projection head. These representations can be used for downstream tasks like ImageNet Classification.</a:t>
            </a:r>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47</a:t>
            </a:fld>
            <a:endParaRPr lang="en-US"/>
          </a:p>
        </p:txBody>
      </p:sp>
    </p:spTree>
    <p:extLst>
      <p:ext uri="{BB962C8B-B14F-4D97-AF65-F5344CB8AC3E}">
        <p14:creationId xmlns:p14="http://schemas.microsoft.com/office/powerpoint/2010/main" val="396710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spatial location, predict probability distribution over 313 quantized (</a:t>
            </a:r>
            <a:r>
              <a:rPr lang="en-US" dirty="0" err="1"/>
              <a:t>a,b</a:t>
            </a:r>
            <a:r>
              <a:rPr lang="en-US" dirty="0"/>
              <a:t>) values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7</a:t>
            </a:fld>
            <a:endParaRPr lang="en-US"/>
          </a:p>
        </p:txBody>
      </p:sp>
    </p:spTree>
    <p:extLst>
      <p:ext uri="{BB962C8B-B14F-4D97-AF65-F5344CB8AC3E}">
        <p14:creationId xmlns:p14="http://schemas.microsoft.com/office/powerpoint/2010/main" val="3257383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spatial location, predict probability distribution over 313 quantized (</a:t>
            </a:r>
            <a:r>
              <a:rPr lang="en-US" dirty="0" err="1"/>
              <a:t>a,b</a:t>
            </a:r>
            <a:r>
              <a:rPr lang="en-US" dirty="0"/>
              <a:t>) values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8</a:t>
            </a:fld>
            <a:endParaRPr lang="en-US"/>
          </a:p>
        </p:txBody>
      </p:sp>
    </p:spTree>
    <p:extLst>
      <p:ext uri="{BB962C8B-B14F-4D97-AF65-F5344CB8AC3E}">
        <p14:creationId xmlns:p14="http://schemas.microsoft.com/office/powerpoint/2010/main" val="67825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output after passing it through our system. Now,</a:t>
            </a:r>
            <a:r>
              <a:rPr lang="en-US" baseline="0" dirty="0"/>
              <a:t> it</a:t>
            </a:r>
            <a:r>
              <a:rPr lang="en-US" dirty="0"/>
              <a:t> seems to look plausible. Now here is the ground truth.</a:t>
            </a:r>
            <a:r>
              <a:rPr lang="en-US" baseline="0" dirty="0"/>
              <a:t> So notice that these two look very different. But </a:t>
            </a:r>
            <a:r>
              <a:rPr lang="en-US" dirty="0"/>
              <a:t>even</a:t>
            </a:r>
            <a:r>
              <a:rPr lang="en-US" baseline="0" dirty="0"/>
              <a:t> though red and blue are far apart in ab space, we are just as happy with the red colorization as we are with the blue, and perhaps the red is even better...</a:t>
            </a:r>
          </a:p>
        </p:txBody>
      </p:sp>
      <p:sp>
        <p:nvSpPr>
          <p:cNvPr id="4" name="Slide Number Placeholder 3"/>
          <p:cNvSpPr>
            <a:spLocks noGrp="1"/>
          </p:cNvSpPr>
          <p:nvPr>
            <p:ph type="sldNum" sz="quarter" idx="10"/>
          </p:nvPr>
        </p:nvSpPr>
        <p:spPr/>
        <p:txBody>
          <a:bodyPr/>
          <a:lstStyle/>
          <a:p>
            <a:fld id="{B264145E-CABE-4CDE-82E6-4A9FC197B49E}" type="slidenum">
              <a:rPr lang="en-US" smtClean="0"/>
              <a:t>9</a:t>
            </a:fld>
            <a:endParaRPr lang="en-US"/>
          </a:p>
        </p:txBody>
      </p:sp>
    </p:spTree>
    <p:extLst>
      <p:ext uri="{BB962C8B-B14F-4D97-AF65-F5344CB8AC3E}">
        <p14:creationId xmlns:p14="http://schemas.microsoft.com/office/powerpoint/2010/main" val="185302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we</a:t>
            </a:r>
            <a:r>
              <a:rPr lang="en-US" baseline="0" dirty="0"/>
              <a:t> find other curious behaviors and biases. For example, </a:t>
            </a:r>
            <a:r>
              <a:rPr lang="en-US" dirty="0"/>
              <a:t>when the system sees a dog, it</a:t>
            </a:r>
            <a:r>
              <a:rPr lang="en-US" baseline="0" dirty="0"/>
              <a:t> sometimes</a:t>
            </a:r>
            <a:r>
              <a:rPr lang="en-US" dirty="0"/>
              <a:t> expects a tongue underneath.</a:t>
            </a:r>
            <a:r>
              <a:rPr lang="en-US" baseline="0" dirty="0"/>
              <a:t> </a:t>
            </a:r>
            <a:r>
              <a:rPr lang="en-US" dirty="0"/>
              <a:t>Even when there is none, it will just go ahead and hallucinate one for us anyways.</a:t>
            </a:r>
          </a:p>
        </p:txBody>
      </p:sp>
      <p:sp>
        <p:nvSpPr>
          <p:cNvPr id="4" name="Slide Number Placeholder 3"/>
          <p:cNvSpPr>
            <a:spLocks noGrp="1"/>
          </p:cNvSpPr>
          <p:nvPr>
            <p:ph type="sldNum" sz="quarter" idx="10"/>
          </p:nvPr>
        </p:nvSpPr>
        <p:spPr/>
        <p:txBody>
          <a:bodyPr/>
          <a:lstStyle/>
          <a:p>
            <a:fld id="{B264145E-CABE-4CDE-82E6-4A9FC197B49E}" type="slidenum">
              <a:rPr lang="en-US" smtClean="0"/>
              <a:t>10</a:t>
            </a:fld>
            <a:endParaRPr lang="en-US"/>
          </a:p>
        </p:txBody>
      </p:sp>
    </p:spTree>
    <p:extLst>
      <p:ext uri="{BB962C8B-B14F-4D97-AF65-F5344CB8AC3E}">
        <p14:creationId xmlns:p14="http://schemas.microsoft.com/office/powerpoint/2010/main" val="545659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12</a:t>
            </a:fld>
            <a:endParaRPr lang="en-US"/>
          </a:p>
        </p:txBody>
      </p:sp>
    </p:spTree>
    <p:extLst>
      <p:ext uri="{BB962C8B-B14F-4D97-AF65-F5344CB8AC3E}">
        <p14:creationId xmlns:p14="http://schemas.microsoft.com/office/powerpoint/2010/main" val="218534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This</a:t>
            </a:r>
            <a:r>
              <a:rPr lang="en-US" baseline="0" dirty="0"/>
              <a:t> is hard if you don’t know what a bus is, but easy if you do.</a:t>
            </a:r>
          </a:p>
          <a:p>
            <a:r>
              <a:rPr lang="en-US" baseline="0" dirty="0"/>
              <a:t>- We hope that if we give this task to a machine learner, it will also solve it by recognizing semantics.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821129" rtl="0" eaLnBrk="1" fontAlgn="auto" latinLnBrk="0" hangingPunct="0">
              <a:lnSpc>
                <a:spcPct val="100000"/>
              </a:lnSpc>
              <a:spcBef>
                <a:spcPts val="0"/>
              </a:spcBef>
              <a:spcAft>
                <a:spcPts val="0"/>
              </a:spcAft>
              <a:buClrTx/>
              <a:buSzTx/>
              <a:buFontTx/>
              <a:buNone/>
              <a:tabLst/>
              <a:defRPr/>
            </a:pPr>
            <a:fld id="{85E09B76-0FB8-4CFA-ACAF-41C9690F1255}" type="slidenum">
              <a:rPr kumimoji="0" lang="en-US" sz="5100" b="0" i="0" u="none" strike="noStrike" kern="0" cap="none" spc="0" normalizeH="0" baseline="0" noProof="0" smtClean="0">
                <a:ln>
                  <a:noFill/>
                </a:ln>
                <a:solidFill>
                  <a:prstClr val="black"/>
                </a:solidFill>
                <a:effectLst/>
                <a:uLnTx/>
                <a:uFillTx/>
                <a:latin typeface="Calibri"/>
                <a:sym typeface="Helvetica Light"/>
              </a:rPr>
              <a:pPr marL="0" marR="0" lvl="0" indent="0" algn="ctr" defTabSz="821129" rtl="0" eaLnBrk="1" fontAlgn="auto" latinLnBrk="0" hangingPunct="0">
                <a:lnSpc>
                  <a:spcPct val="100000"/>
                </a:lnSpc>
                <a:spcBef>
                  <a:spcPts val="0"/>
                </a:spcBef>
                <a:spcAft>
                  <a:spcPts val="0"/>
                </a:spcAft>
                <a:buClrTx/>
                <a:buSzTx/>
                <a:buFontTx/>
                <a:buNone/>
                <a:tabLst/>
                <a:defRPr/>
              </a:pPr>
              <a:t>14</a:t>
            </a:fld>
            <a:endParaRPr kumimoji="0" lang="en-US" sz="5100" b="0" i="0" u="none" strike="noStrike" kern="0" cap="none" spc="0" normalizeH="0" baseline="0" noProof="0">
              <a:ln>
                <a:noFill/>
              </a:ln>
              <a:solidFill>
                <a:prstClr val="black"/>
              </a:solidFill>
              <a:effectLst/>
              <a:uLnTx/>
              <a:uFillTx/>
              <a:latin typeface="Calibri"/>
              <a:sym typeface="Helvetica Light"/>
            </a:endParaRPr>
          </a:p>
        </p:txBody>
      </p:sp>
    </p:spTree>
    <p:extLst>
      <p:ext uri="{BB962C8B-B14F-4D97-AF65-F5344CB8AC3E}">
        <p14:creationId xmlns:p14="http://schemas.microsoft.com/office/powerpoint/2010/main" val="2395752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the loss is that of a </a:t>
            </a:r>
            <a:r>
              <a:rPr lang="en-US" dirty="0" err="1"/>
              <a:t>softmax</a:t>
            </a:r>
            <a:r>
              <a:rPr lang="en-US" dirty="0"/>
              <a:t> classifier that tries to classify x as x+</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30</a:t>
            </a:fld>
            <a:endParaRPr lang="en-US"/>
          </a:p>
        </p:txBody>
      </p:sp>
    </p:spTree>
    <p:extLst>
      <p:ext uri="{BB962C8B-B14F-4D97-AF65-F5344CB8AC3E}">
        <p14:creationId xmlns:p14="http://schemas.microsoft.com/office/powerpoint/2010/main" val="13693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D6DEBC-62EF-4F01-BED0-DB54B376E65C}" type="slidenum">
              <a:rPr lang="en-US" smtClean="0"/>
              <a:pPr>
                <a:defRPr/>
              </a:pPr>
              <a:t>34</a:t>
            </a:fld>
            <a:endParaRPr lang="en-US"/>
          </a:p>
        </p:txBody>
      </p:sp>
    </p:spTree>
    <p:extLst>
      <p:ext uri="{BB962C8B-B14F-4D97-AF65-F5344CB8AC3E}">
        <p14:creationId xmlns:p14="http://schemas.microsoft.com/office/powerpoint/2010/main" val="407218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1944C-EFF3-4EC7-A29F-05CE41641D3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x-none" dirty="0"/>
          </a:p>
        </p:txBody>
      </p:sp>
      <p:sp>
        <p:nvSpPr>
          <p:cNvPr id="3" name="Subtitle 2">
            <a:extLst>
              <a:ext uri="{FF2B5EF4-FFF2-40B4-BE49-F238E27FC236}">
                <a16:creationId xmlns:a16="http://schemas.microsoft.com/office/drawing/2014/main" id="{5611EB46-A6A8-4E7A-A3B9-E834C3D9CC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83C23E82-A9CB-4C00-AB53-FCFE7F1ECE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A1DEB1-42DF-4414-8658-7263AE0CB81D}"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BE3A8221-0BBA-47CC-A881-71EACCC584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dirty="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041A13CF-91BA-46EC-B159-1D6DFDA9A62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977989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F098C-0916-47FE-BDE9-A7E22D2EB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E198C3A9-F511-4667-A37B-54B939775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x-none"/>
          </a:p>
        </p:txBody>
      </p:sp>
      <p:sp>
        <p:nvSpPr>
          <p:cNvPr id="4" name="Text Placeholder 3">
            <a:extLst>
              <a:ext uri="{FF2B5EF4-FFF2-40B4-BE49-F238E27FC236}">
                <a16:creationId xmlns:a16="http://schemas.microsoft.com/office/drawing/2014/main" id="{C326F264-3473-46E0-B3C7-608A9C10A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5E724B-F3F9-4767-B234-26D81462685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95F8B3-DA37-48E9-B65E-7CA23B227FC4}"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Footer Placeholder 5">
            <a:extLst>
              <a:ext uri="{FF2B5EF4-FFF2-40B4-BE49-F238E27FC236}">
                <a16:creationId xmlns:a16="http://schemas.microsoft.com/office/drawing/2014/main" id="{94FD23EB-54D5-408A-96BB-D61B9C6F46C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7" name="Slide Number Placeholder 6">
            <a:extLst>
              <a:ext uri="{FF2B5EF4-FFF2-40B4-BE49-F238E27FC236}">
                <a16:creationId xmlns:a16="http://schemas.microsoft.com/office/drawing/2014/main" id="{1F27191E-5F17-4E8D-B8C7-0F37C0220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83507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E7FA-2F28-4147-BB68-23F2F75C3D8D}"/>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83FB4045-AA1C-4475-8C77-47FCE9A9FF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71D8A44-C8EA-49A1-9AEE-1C6FF0AA2A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750D6DC-5B34-48FE-80BE-C2E2DC577D0F}"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781A2D1C-6FF2-497B-8D96-0F01D8A001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3AC9E0BE-3D52-4774-BE19-FD882979DB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225166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45F9F-E0CD-44CD-AB60-88ED03423B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25AF1373-10B9-4EFD-90C3-994C46236F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20369E8-C69B-4DA9-A437-5A0D20A1AB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272663-90A0-4671-B79E-34B955CA3EF1}"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21B57344-3553-4511-A568-228CBD523DD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856B1F92-5119-4155-971E-1DC0006595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4066672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oal">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D1E0DC-BB04-4195-B884-3C4D792B8262}"/>
              </a:ext>
            </a:extLst>
          </p:cNvPr>
          <p:cNvSpPr txBox="1"/>
          <p:nvPr userDrawn="1"/>
        </p:nvSpPr>
        <p:spPr>
          <a:xfrm>
            <a:off x="841248" y="804672"/>
            <a:ext cx="10515600" cy="685800"/>
          </a:xfrm>
          <a:prstGeom prst="rect">
            <a:avLst/>
          </a:prstGeom>
        </p:spPr>
        <p:txBody>
          <a:bodyPr vert="horz" lIns="91440" tIns="45720" rIns="91440" bIns="45720" rtlCol="0" anchor="b">
            <a:normAutofit/>
          </a:bodyPr>
          <a:lstStyle>
            <a:lvl1pPr>
              <a:lnSpc>
                <a:spcPct val="90000"/>
              </a:lnSpc>
              <a:spcBef>
                <a:spcPct val="0"/>
              </a:spcBef>
              <a:buNone/>
              <a:defRPr sz="4000" b="1">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ootlight MT Light"/>
                <a:ea typeface="+mj-ea"/>
                <a:cs typeface="+mj-cs"/>
              </a:rPr>
              <a:t>Goal</a:t>
            </a:r>
          </a:p>
        </p:txBody>
      </p:sp>
      <p:sp>
        <p:nvSpPr>
          <p:cNvPr id="8" name="TextBox 7">
            <a:extLst>
              <a:ext uri="{FF2B5EF4-FFF2-40B4-BE49-F238E27FC236}">
                <a16:creationId xmlns:a16="http://schemas.microsoft.com/office/drawing/2014/main" id="{E63369B4-7939-4450-9565-3B1A6F444C47}"/>
              </a:ext>
            </a:extLst>
          </p:cNvPr>
          <p:cNvSpPr txBox="1"/>
          <p:nvPr userDrawn="1"/>
        </p:nvSpPr>
        <p:spPr>
          <a:xfrm>
            <a:off x="841248" y="1773936"/>
            <a:ext cx="10515600" cy="4425696"/>
          </a:xfrm>
          <a:prstGeom prst="rect">
            <a:avLst/>
          </a:prstGeom>
        </p:spPr>
        <p:txBody>
          <a:bodyPr vert="horz" lIns="91440" tIns="45720" rIns="91440" bIns="45720" rtlCol="0">
            <a:normAutofit/>
          </a:bodyPr>
          <a:lstStyle>
            <a:lvl1pPr marL="228600" lvl="0" indent="-228600">
              <a:lnSpc>
                <a:spcPct val="130000"/>
              </a:lnSpc>
              <a:spcBef>
                <a:spcPts val="200"/>
              </a:spcBef>
              <a:spcAft>
                <a:spcPts val="200"/>
              </a:spcAft>
              <a:buFont typeface="Wingdings" panose="05000000000000000000" pitchFamily="2" charset="2"/>
              <a:buChar char="Ø"/>
              <a:defRPr sz="3200"/>
            </a:lvl1pPr>
            <a:lvl2pPr marL="685800" lvl="1" indent="-228600">
              <a:lnSpc>
                <a:spcPct val="130000"/>
              </a:lnSpc>
              <a:spcBef>
                <a:spcPts val="200"/>
              </a:spcBef>
              <a:spcAft>
                <a:spcPts val="200"/>
              </a:spcAft>
              <a:buFont typeface="Wingdings" panose="05000000000000000000" pitchFamily="2" charset="2"/>
              <a:buChar char="Ø"/>
              <a:defRPr sz="2800"/>
            </a:lvl2pPr>
            <a:lvl3pPr marL="1143000" lvl="2" indent="-228600">
              <a:lnSpc>
                <a:spcPct val="130000"/>
              </a:lnSpc>
              <a:spcBef>
                <a:spcPts val="200"/>
              </a:spcBef>
              <a:spcAft>
                <a:spcPts val="200"/>
              </a:spcAft>
              <a:buFont typeface="Wingdings" panose="05000000000000000000" pitchFamily="2" charset="2"/>
              <a:buChar char="Ø"/>
              <a:defRPr sz="2400"/>
            </a:lvl3pPr>
            <a:lvl4pPr marL="1600200" lvl="3" indent="-228600">
              <a:lnSpc>
                <a:spcPct val="130000"/>
              </a:lnSpc>
              <a:spcBef>
                <a:spcPts val="200"/>
              </a:spcBef>
              <a:spcAft>
                <a:spcPts val="200"/>
              </a:spcAft>
              <a:buFont typeface="Wingdings" panose="05000000000000000000" pitchFamily="2" charset="2"/>
              <a:buChar char="Ø"/>
              <a:defRPr sz="2000"/>
            </a:lvl4pPr>
            <a:lvl5pPr marL="2057400" lvl="4" indent="-228600">
              <a:lnSpc>
                <a:spcPct val="130000"/>
              </a:lnSpc>
              <a:spcBef>
                <a:spcPts val="200"/>
              </a:spcBef>
              <a:spcAft>
                <a:spcPts val="200"/>
              </a:spcAft>
              <a:buFont typeface="Wingdings" panose="05000000000000000000" pitchFamily="2" charset="2"/>
              <a:buChar char="Ø"/>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30000"/>
              </a:lnSpc>
              <a:spcBef>
                <a:spcPts val="200"/>
              </a:spcBef>
              <a:spcAft>
                <a:spcPts val="200"/>
              </a:spcAft>
              <a:buClrTx/>
              <a:buSzTx/>
              <a:buFont typeface="Wingdings" panose="05000000000000000000" pitchFamily="2" charset="2"/>
              <a:buNone/>
              <a:tabLst/>
              <a:defRPr/>
            </a:pP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We had 2 major goals:</a:t>
            </a:r>
          </a:p>
          <a:p>
            <a:pPr marL="228600" marR="0" lvl="0"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Find optimal </a:t>
            </a:r>
            <a:r>
              <a:rPr kumimoji="0" lang="en-US" sz="2800" b="0" i="0" u="sng" strike="noStrike" kern="1200" cap="none" spc="0" normalizeH="0" baseline="0" noProof="0" dirty="0">
                <a:ln>
                  <a:noFill/>
                </a:ln>
                <a:solidFill>
                  <a:prstClr val="black"/>
                </a:solidFill>
                <a:effectLst/>
                <a:uLnTx/>
                <a:uFillTx/>
                <a:latin typeface="Footlight MT Light"/>
                <a:ea typeface="+mn-ea"/>
                <a:cs typeface="+mn-cs"/>
              </a:rPr>
              <a:t>NICE quantization</a:t>
            </a: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 for a given architecture subject to a bit operations (BOPS) budget constraint.</a:t>
            </a:r>
          </a:p>
          <a:p>
            <a:pPr marL="228600" marR="0" lvl="0"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Footlight MT Light"/>
              <a:ea typeface="+mn-ea"/>
              <a:cs typeface="+mn-cs"/>
            </a:endParaRPr>
          </a:p>
          <a:p>
            <a:pPr marL="228600" marR="0" lvl="0"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Find optimal </a:t>
            </a:r>
            <a:r>
              <a:rPr kumimoji="0" lang="en-US" sz="2800" b="0" i="0" u="sng" strike="noStrike" kern="1200" cap="none" spc="0" normalizeH="0" baseline="0" noProof="0" dirty="0" err="1">
                <a:ln>
                  <a:noFill/>
                </a:ln>
                <a:solidFill>
                  <a:prstClr val="black"/>
                </a:solidFill>
                <a:effectLst/>
                <a:uLnTx/>
                <a:uFillTx/>
                <a:latin typeface="Footlight MT Light"/>
                <a:ea typeface="+mn-ea"/>
                <a:cs typeface="+mn-cs"/>
              </a:rPr>
              <a:t>Slimmable</a:t>
            </a:r>
            <a:r>
              <a:rPr kumimoji="0" lang="en-US" sz="2800" b="0" i="0" u="sng" strike="noStrike" kern="1200" cap="none" spc="0" normalizeH="0" baseline="0" noProof="0" dirty="0">
                <a:ln>
                  <a:noFill/>
                </a:ln>
                <a:solidFill>
                  <a:prstClr val="black"/>
                </a:solidFill>
                <a:effectLst/>
                <a:uLnTx/>
                <a:uFillTx/>
                <a:latin typeface="Footlight MT Light"/>
                <a:ea typeface="+mn-ea"/>
                <a:cs typeface="+mn-cs"/>
              </a:rPr>
              <a:t> width</a:t>
            </a: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 for a given architecture subject to a floating point operations (FLOPS) budget constraint.</a:t>
            </a:r>
          </a:p>
        </p:txBody>
      </p:sp>
    </p:spTree>
    <p:extLst>
      <p:ext uri="{BB962C8B-B14F-4D97-AF65-F5344CB8AC3E}">
        <p14:creationId xmlns:p14="http://schemas.microsoft.com/office/powerpoint/2010/main" val="2104046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ICE_1">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D1E0DC-BB04-4195-B884-3C4D792B8262}"/>
              </a:ext>
            </a:extLst>
          </p:cNvPr>
          <p:cNvSpPr txBox="1"/>
          <p:nvPr userDrawn="1"/>
        </p:nvSpPr>
        <p:spPr>
          <a:xfrm>
            <a:off x="841248" y="804672"/>
            <a:ext cx="10515600" cy="685800"/>
          </a:xfrm>
          <a:prstGeom prst="rect">
            <a:avLst/>
          </a:prstGeom>
        </p:spPr>
        <p:txBody>
          <a:bodyPr vert="horz" lIns="91440" tIns="45720" rIns="91440" bIns="45720" rtlCol="0" anchor="b">
            <a:normAutofit/>
          </a:bodyPr>
          <a:lstStyle>
            <a:lvl1pPr>
              <a:lnSpc>
                <a:spcPct val="90000"/>
              </a:lnSpc>
              <a:spcBef>
                <a:spcPct val="0"/>
              </a:spcBef>
              <a:buNone/>
              <a:defRPr sz="4000" b="1">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ootlight MT Light"/>
                <a:ea typeface="+mj-ea"/>
                <a:cs typeface="+mj-cs"/>
              </a:rPr>
              <a:t>Related Work</a:t>
            </a:r>
          </a:p>
        </p:txBody>
      </p:sp>
      <p:sp>
        <p:nvSpPr>
          <p:cNvPr id="8" name="TextBox 7">
            <a:extLst>
              <a:ext uri="{FF2B5EF4-FFF2-40B4-BE49-F238E27FC236}">
                <a16:creationId xmlns:a16="http://schemas.microsoft.com/office/drawing/2014/main" id="{E63369B4-7939-4450-9565-3B1A6F444C47}"/>
              </a:ext>
            </a:extLst>
          </p:cNvPr>
          <p:cNvSpPr txBox="1"/>
          <p:nvPr userDrawn="1"/>
        </p:nvSpPr>
        <p:spPr>
          <a:xfrm>
            <a:off x="841248" y="1773936"/>
            <a:ext cx="10515600" cy="4425696"/>
          </a:xfrm>
          <a:prstGeom prst="rect">
            <a:avLst/>
          </a:prstGeom>
        </p:spPr>
        <p:txBody>
          <a:bodyPr vert="horz" lIns="91440" tIns="45720" rIns="91440" bIns="45720" rtlCol="0">
            <a:normAutofit/>
          </a:bodyPr>
          <a:lstStyle>
            <a:lvl1pPr marL="228600" lvl="0" indent="-228600">
              <a:lnSpc>
                <a:spcPct val="130000"/>
              </a:lnSpc>
              <a:spcBef>
                <a:spcPts val="200"/>
              </a:spcBef>
              <a:spcAft>
                <a:spcPts val="200"/>
              </a:spcAft>
              <a:buFont typeface="Wingdings" panose="05000000000000000000" pitchFamily="2" charset="2"/>
              <a:buChar char="Ø"/>
              <a:defRPr sz="3200"/>
            </a:lvl1pPr>
            <a:lvl2pPr marL="685800" lvl="1" indent="-228600">
              <a:lnSpc>
                <a:spcPct val="130000"/>
              </a:lnSpc>
              <a:spcBef>
                <a:spcPts val="200"/>
              </a:spcBef>
              <a:spcAft>
                <a:spcPts val="200"/>
              </a:spcAft>
              <a:buFont typeface="Wingdings" panose="05000000000000000000" pitchFamily="2" charset="2"/>
              <a:buChar char="Ø"/>
              <a:defRPr sz="2800"/>
            </a:lvl2pPr>
            <a:lvl3pPr marL="1143000" lvl="2" indent="-228600">
              <a:lnSpc>
                <a:spcPct val="130000"/>
              </a:lnSpc>
              <a:spcBef>
                <a:spcPts val="200"/>
              </a:spcBef>
              <a:spcAft>
                <a:spcPts val="200"/>
              </a:spcAft>
              <a:buFont typeface="Wingdings" panose="05000000000000000000" pitchFamily="2" charset="2"/>
              <a:buChar char="Ø"/>
              <a:defRPr sz="2400"/>
            </a:lvl3pPr>
            <a:lvl4pPr marL="1600200" lvl="3" indent="-228600">
              <a:lnSpc>
                <a:spcPct val="130000"/>
              </a:lnSpc>
              <a:spcBef>
                <a:spcPts val="200"/>
              </a:spcBef>
              <a:spcAft>
                <a:spcPts val="200"/>
              </a:spcAft>
              <a:buFont typeface="Wingdings" panose="05000000000000000000" pitchFamily="2" charset="2"/>
              <a:buChar char="Ø"/>
              <a:defRPr sz="2000"/>
            </a:lvl4pPr>
            <a:lvl5pPr marL="2057400" lvl="4" indent="-228600">
              <a:lnSpc>
                <a:spcPct val="130000"/>
              </a:lnSpc>
              <a:spcBef>
                <a:spcPts val="200"/>
              </a:spcBef>
              <a:spcAft>
                <a:spcPts val="200"/>
              </a:spcAft>
              <a:buFont typeface="Wingdings" panose="05000000000000000000" pitchFamily="2" charset="2"/>
              <a:buChar char="Ø"/>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3000" b="0" i="0" u="none" strike="noStrike" kern="1200" cap="none" spc="0" normalizeH="0" baseline="0" noProof="0" dirty="0">
                <a:ln>
                  <a:noFill/>
                </a:ln>
                <a:solidFill>
                  <a:prstClr val="black"/>
                </a:solidFill>
                <a:effectLst/>
                <a:uLnTx/>
                <a:uFillTx/>
                <a:latin typeface="Footlight MT Light"/>
                <a:ea typeface="+mn-ea"/>
                <a:cs typeface="+mn-cs"/>
              </a:rPr>
              <a:t>NICE</a:t>
            </a:r>
          </a:p>
          <a:p>
            <a:pPr marL="685800" marR="0" lvl="1"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A neural network quantization method.</a:t>
            </a:r>
          </a:p>
          <a:p>
            <a:pPr marL="685800" marR="0" lvl="1"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Footlight MT Light"/>
                <a:ea typeface="+mn-ea"/>
                <a:cs typeface="+mn-cs"/>
              </a:rPr>
              <a:t>Goal:</a:t>
            </a: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 reduce number of bit operations for inference, i.e. faster inference, without significant loss in validation accuracy.</a:t>
            </a:r>
            <a:endParaRPr kumimoji="0" lang="en-US" sz="1600" b="0" i="0" u="none" strike="noStrike" kern="1200" cap="none" spc="0" normalizeH="0" baseline="0" noProof="0" dirty="0">
              <a:ln>
                <a:noFill/>
              </a:ln>
              <a:solidFill>
                <a:prstClr val="black"/>
              </a:solidFill>
              <a:effectLst/>
              <a:uLnTx/>
              <a:uFillTx/>
              <a:latin typeface="Footlight MT Light"/>
              <a:ea typeface="+mn-ea"/>
              <a:cs typeface="+mn-cs"/>
            </a:endParaRPr>
          </a:p>
        </p:txBody>
      </p:sp>
    </p:spTree>
    <p:extLst>
      <p:ext uri="{BB962C8B-B14F-4D97-AF65-F5344CB8AC3E}">
        <p14:creationId xmlns:p14="http://schemas.microsoft.com/office/powerpoint/2010/main" val="2812441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ICE_2">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D1E0DC-BB04-4195-B884-3C4D792B8262}"/>
              </a:ext>
            </a:extLst>
          </p:cNvPr>
          <p:cNvSpPr txBox="1"/>
          <p:nvPr userDrawn="1"/>
        </p:nvSpPr>
        <p:spPr>
          <a:xfrm>
            <a:off x="841248" y="804672"/>
            <a:ext cx="10515600" cy="685800"/>
          </a:xfrm>
          <a:prstGeom prst="rect">
            <a:avLst/>
          </a:prstGeom>
        </p:spPr>
        <p:txBody>
          <a:bodyPr vert="horz" lIns="91440" tIns="45720" rIns="91440" bIns="45720" rtlCol="0" anchor="b">
            <a:normAutofit/>
          </a:bodyPr>
          <a:lstStyle>
            <a:lvl1pPr>
              <a:lnSpc>
                <a:spcPct val="90000"/>
              </a:lnSpc>
              <a:spcBef>
                <a:spcPct val="0"/>
              </a:spcBef>
              <a:buNone/>
              <a:defRPr sz="4000" b="1">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Footlight MT Light"/>
                <a:ea typeface="+mj-ea"/>
                <a:cs typeface="+mj-cs"/>
              </a:rPr>
              <a:t>Related Work</a:t>
            </a:r>
          </a:p>
        </p:txBody>
      </p:sp>
      <p:sp>
        <p:nvSpPr>
          <p:cNvPr id="8" name="TextBox 7">
            <a:extLst>
              <a:ext uri="{FF2B5EF4-FFF2-40B4-BE49-F238E27FC236}">
                <a16:creationId xmlns:a16="http://schemas.microsoft.com/office/drawing/2014/main" id="{E63369B4-7939-4450-9565-3B1A6F444C47}"/>
              </a:ext>
            </a:extLst>
          </p:cNvPr>
          <p:cNvSpPr txBox="1"/>
          <p:nvPr userDrawn="1"/>
        </p:nvSpPr>
        <p:spPr>
          <a:xfrm>
            <a:off x="841248" y="1773936"/>
            <a:ext cx="10515600" cy="4425696"/>
          </a:xfrm>
          <a:prstGeom prst="rect">
            <a:avLst/>
          </a:prstGeom>
        </p:spPr>
        <p:txBody>
          <a:bodyPr vert="horz" lIns="91440" tIns="45720" rIns="91440" bIns="45720" rtlCol="0">
            <a:normAutofit/>
          </a:bodyPr>
          <a:lstStyle>
            <a:lvl1pPr marL="228600" lvl="0" indent="-228600">
              <a:lnSpc>
                <a:spcPct val="130000"/>
              </a:lnSpc>
              <a:spcBef>
                <a:spcPts val="200"/>
              </a:spcBef>
              <a:spcAft>
                <a:spcPts val="200"/>
              </a:spcAft>
              <a:buFont typeface="Wingdings" panose="05000000000000000000" pitchFamily="2" charset="2"/>
              <a:buChar char="Ø"/>
              <a:defRPr sz="3200"/>
            </a:lvl1pPr>
            <a:lvl2pPr marL="685800" lvl="1" indent="-228600">
              <a:lnSpc>
                <a:spcPct val="130000"/>
              </a:lnSpc>
              <a:spcBef>
                <a:spcPts val="200"/>
              </a:spcBef>
              <a:spcAft>
                <a:spcPts val="200"/>
              </a:spcAft>
              <a:buFont typeface="Wingdings" panose="05000000000000000000" pitchFamily="2" charset="2"/>
              <a:buChar char="Ø"/>
              <a:defRPr sz="2800"/>
            </a:lvl2pPr>
            <a:lvl3pPr marL="1143000" lvl="2" indent="-228600">
              <a:lnSpc>
                <a:spcPct val="130000"/>
              </a:lnSpc>
              <a:spcBef>
                <a:spcPts val="200"/>
              </a:spcBef>
              <a:spcAft>
                <a:spcPts val="200"/>
              </a:spcAft>
              <a:buFont typeface="Wingdings" panose="05000000000000000000" pitchFamily="2" charset="2"/>
              <a:buChar char="Ø"/>
              <a:defRPr sz="2400"/>
            </a:lvl3pPr>
            <a:lvl4pPr marL="1600200" lvl="3" indent="-228600">
              <a:lnSpc>
                <a:spcPct val="130000"/>
              </a:lnSpc>
              <a:spcBef>
                <a:spcPts val="200"/>
              </a:spcBef>
              <a:spcAft>
                <a:spcPts val="200"/>
              </a:spcAft>
              <a:buFont typeface="Wingdings" panose="05000000000000000000" pitchFamily="2" charset="2"/>
              <a:buChar char="Ø"/>
              <a:defRPr sz="2000"/>
            </a:lvl4pPr>
            <a:lvl5pPr marL="2057400" lvl="4" indent="-228600">
              <a:lnSpc>
                <a:spcPct val="130000"/>
              </a:lnSpc>
              <a:spcBef>
                <a:spcPts val="200"/>
              </a:spcBef>
              <a:spcAft>
                <a:spcPts val="200"/>
              </a:spcAft>
              <a:buFont typeface="Wingdings" panose="05000000000000000000" pitchFamily="2" charset="2"/>
              <a:buChar char="Ø"/>
              <a:defRPr sz="2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3000" b="0" i="0" u="none" strike="noStrike" kern="1200" cap="none" spc="0" normalizeH="0" baseline="0" noProof="0" dirty="0">
                <a:ln>
                  <a:noFill/>
                </a:ln>
                <a:solidFill>
                  <a:prstClr val="black"/>
                </a:solidFill>
                <a:effectLst/>
                <a:uLnTx/>
                <a:uFillTx/>
                <a:latin typeface="Footlight MT Light"/>
                <a:ea typeface="+mn-ea"/>
                <a:cs typeface="+mn-cs"/>
              </a:rPr>
              <a:t>NICE</a:t>
            </a:r>
          </a:p>
          <a:p>
            <a:pPr marL="685800" marR="0" lvl="1" indent="-228600" algn="l" defTabSz="914400" rtl="0" eaLnBrk="1" fontAlgn="auto" latinLnBrk="0" hangingPunct="1">
              <a:lnSpc>
                <a:spcPct val="130000"/>
              </a:lnSpc>
              <a:spcBef>
                <a:spcPts val="200"/>
              </a:spcBef>
              <a:spcAft>
                <a:spcPts val="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Footlight MT Light"/>
                <a:ea typeface="+mn-ea"/>
                <a:cs typeface="+mn-cs"/>
              </a:rPr>
              <a:t>Results:</a:t>
            </a:r>
            <a:br>
              <a:rPr kumimoji="0" lang="en-US" sz="2800" b="0" i="0" u="none" strike="noStrike" kern="1200" cap="none" spc="0" normalizeH="0" baseline="0" noProof="0" dirty="0">
                <a:ln>
                  <a:noFill/>
                </a:ln>
                <a:solidFill>
                  <a:prstClr val="black"/>
                </a:solidFill>
                <a:effectLst/>
                <a:uLnTx/>
                <a:uFillTx/>
                <a:latin typeface="Footlight MT Light"/>
                <a:ea typeface="+mn-ea"/>
                <a:cs typeface="+mn-cs"/>
              </a:rPr>
            </a:br>
            <a:endParaRPr kumimoji="0" lang="en-US" sz="1600" b="0" i="0" u="none" strike="noStrike" kern="1200" cap="none" spc="0" normalizeH="0" baseline="0" noProof="0" dirty="0">
              <a:ln>
                <a:noFill/>
              </a:ln>
              <a:solidFill>
                <a:prstClr val="black"/>
              </a:solidFill>
              <a:effectLst/>
              <a:uLnTx/>
              <a:uFillTx/>
              <a:latin typeface="Footlight MT Light"/>
              <a:ea typeface="+mn-ea"/>
              <a:cs typeface="+mn-cs"/>
            </a:endParaRPr>
          </a:p>
        </p:txBody>
      </p:sp>
      <p:graphicFrame>
        <p:nvGraphicFramePr>
          <p:cNvPr id="4" name="Table 3">
            <a:extLst>
              <a:ext uri="{FF2B5EF4-FFF2-40B4-BE49-F238E27FC236}">
                <a16:creationId xmlns:a16="http://schemas.microsoft.com/office/drawing/2014/main" id="{96B38D06-D46C-44C6-9831-C89A1D52F250}"/>
              </a:ext>
            </a:extLst>
          </p:cNvPr>
          <p:cNvGraphicFramePr>
            <a:graphicFrameLocks noGrp="1"/>
          </p:cNvGraphicFramePr>
          <p:nvPr userDrawn="1"/>
        </p:nvGraphicFramePr>
        <p:xfrm>
          <a:off x="1659572" y="3429000"/>
          <a:ext cx="4295965" cy="2123440"/>
        </p:xfrm>
        <a:graphic>
          <a:graphicData uri="http://schemas.openxmlformats.org/drawingml/2006/table">
            <a:tbl>
              <a:tblPr firstRow="1" bandRow="1">
                <a:tableStyleId>{5940675A-B579-460E-94D1-54222C63F5DA}</a:tableStyleId>
              </a:tblPr>
              <a:tblGrid>
                <a:gridCol w="2221738">
                  <a:extLst>
                    <a:ext uri="{9D8B030D-6E8A-4147-A177-3AD203B41FA5}">
                      <a16:colId xmlns:a16="http://schemas.microsoft.com/office/drawing/2014/main" val="4220994266"/>
                    </a:ext>
                  </a:extLst>
                </a:gridCol>
                <a:gridCol w="2074227">
                  <a:extLst>
                    <a:ext uri="{9D8B030D-6E8A-4147-A177-3AD203B41FA5}">
                      <a16:colId xmlns:a16="http://schemas.microsoft.com/office/drawing/2014/main" val="1400078061"/>
                    </a:ext>
                  </a:extLst>
                </a:gridCol>
              </a:tblGrid>
              <a:tr h="370840">
                <a:tc gridSpan="2">
                  <a:txBody>
                    <a:bodyPr/>
                    <a:lstStyle/>
                    <a:p>
                      <a:pPr algn="ctr"/>
                      <a:r>
                        <a:rPr lang="en-US" dirty="0"/>
                        <a:t>CIFAR-10 , ResNet-18</a:t>
                      </a:r>
                    </a:p>
                  </a:txBody>
                  <a:tcPr anchor="ctr">
                    <a:solidFill>
                      <a:schemeClr val="accent1"/>
                    </a:solidFill>
                  </a:tcPr>
                </a:tc>
                <a:tc hMerge="1">
                  <a:txBody>
                    <a:bodyPr/>
                    <a:lstStyle/>
                    <a:p>
                      <a:pPr algn="ctr"/>
                      <a:endParaRPr lang="en-US" dirty="0"/>
                    </a:p>
                  </a:txBody>
                  <a:tcPr anchor="ctr">
                    <a:solidFill>
                      <a:schemeClr val="accent1"/>
                    </a:solidFill>
                  </a:tcPr>
                </a:tc>
                <a:extLst>
                  <a:ext uri="{0D108BD9-81ED-4DB2-BD59-A6C34878D82A}">
                    <a16:rowId xmlns:a16="http://schemas.microsoft.com/office/drawing/2014/main" val="2745900276"/>
                  </a:ext>
                </a:extLst>
              </a:tr>
              <a:tr h="370840">
                <a:tc>
                  <a:txBody>
                    <a:bodyPr/>
                    <a:lstStyle/>
                    <a:p>
                      <a:pPr algn="ctr"/>
                      <a:r>
                        <a:rPr lang="en-US" dirty="0"/>
                        <a:t>Precision</a:t>
                      </a:r>
                      <a:br>
                        <a:rPr lang="en-US" dirty="0"/>
                      </a:br>
                      <a:r>
                        <a:rPr lang="en-US" dirty="0"/>
                        <a:t>(weights, activations)</a:t>
                      </a:r>
                    </a:p>
                  </a:txBody>
                  <a:tcPr anchor="ctr">
                    <a:solidFill>
                      <a:schemeClr val="accent1"/>
                    </a:solidFill>
                  </a:tcPr>
                </a:tc>
                <a:tc>
                  <a:txBody>
                    <a:bodyPr/>
                    <a:lstStyle/>
                    <a:p>
                      <a:pPr algn="ctr"/>
                      <a:r>
                        <a:rPr lang="en-US" dirty="0"/>
                        <a:t>Accuracy</a:t>
                      </a:r>
                      <a:br>
                        <a:rPr lang="en-US" dirty="0"/>
                      </a:br>
                      <a:r>
                        <a:rPr lang="en-US" dirty="0"/>
                        <a:t>(% top-1)</a:t>
                      </a:r>
                    </a:p>
                  </a:txBody>
                  <a:tcPr anchor="ctr">
                    <a:solidFill>
                      <a:schemeClr val="accent1"/>
                    </a:solidFill>
                  </a:tcPr>
                </a:tc>
                <a:extLst>
                  <a:ext uri="{0D108BD9-81ED-4DB2-BD59-A6C34878D82A}">
                    <a16:rowId xmlns:a16="http://schemas.microsoft.com/office/drawing/2014/main" val="1656446985"/>
                  </a:ext>
                </a:extLst>
              </a:tr>
              <a:tr h="370840">
                <a:tc>
                  <a:txBody>
                    <a:bodyPr/>
                    <a:lstStyle/>
                    <a:p>
                      <a:pPr algn="ctr"/>
                      <a:r>
                        <a:rPr lang="en-US" dirty="0"/>
                        <a:t>32,32</a:t>
                      </a:r>
                    </a:p>
                  </a:txBody>
                  <a:tcPr anchor="ctr"/>
                </a:tc>
                <a:tc>
                  <a:txBody>
                    <a:bodyPr/>
                    <a:lstStyle/>
                    <a:p>
                      <a:pPr algn="ctr"/>
                      <a:r>
                        <a:rPr lang="en-US" dirty="0"/>
                        <a:t>93.02</a:t>
                      </a:r>
                    </a:p>
                  </a:txBody>
                  <a:tcPr anchor="ctr"/>
                </a:tc>
                <a:extLst>
                  <a:ext uri="{0D108BD9-81ED-4DB2-BD59-A6C34878D82A}">
                    <a16:rowId xmlns:a16="http://schemas.microsoft.com/office/drawing/2014/main" val="734177098"/>
                  </a:ext>
                </a:extLst>
              </a:tr>
              <a:tr h="370840">
                <a:tc>
                  <a:txBody>
                    <a:bodyPr/>
                    <a:lstStyle/>
                    <a:p>
                      <a:pPr algn="ctr"/>
                      <a:r>
                        <a:rPr lang="en-US" dirty="0"/>
                        <a:t>3,3</a:t>
                      </a:r>
                    </a:p>
                  </a:txBody>
                  <a:tcPr anchor="ctr"/>
                </a:tc>
                <a:tc>
                  <a:txBody>
                    <a:bodyPr/>
                    <a:lstStyle/>
                    <a:p>
                      <a:pPr algn="ctr"/>
                      <a:r>
                        <a:rPr lang="en-US" dirty="0"/>
                        <a:t>93.01</a:t>
                      </a:r>
                    </a:p>
                  </a:txBody>
                  <a:tcPr anchor="ctr"/>
                </a:tc>
                <a:extLst>
                  <a:ext uri="{0D108BD9-81ED-4DB2-BD59-A6C34878D82A}">
                    <a16:rowId xmlns:a16="http://schemas.microsoft.com/office/drawing/2014/main" val="3619216721"/>
                  </a:ext>
                </a:extLst>
              </a:tr>
              <a:tr h="370840">
                <a:tc>
                  <a:txBody>
                    <a:bodyPr/>
                    <a:lstStyle/>
                    <a:p>
                      <a:pPr algn="ctr"/>
                      <a:r>
                        <a:rPr lang="en-US" dirty="0"/>
                        <a:t>2,2</a:t>
                      </a:r>
                    </a:p>
                  </a:txBody>
                  <a:tcPr anchor="ctr"/>
                </a:tc>
                <a:tc>
                  <a:txBody>
                    <a:bodyPr/>
                    <a:lstStyle/>
                    <a:p>
                      <a:pPr algn="ctr"/>
                      <a:r>
                        <a:rPr lang="en-US" dirty="0"/>
                        <a:t>92.53</a:t>
                      </a:r>
                    </a:p>
                  </a:txBody>
                  <a:tcPr anchor="ctr"/>
                </a:tc>
                <a:extLst>
                  <a:ext uri="{0D108BD9-81ED-4DB2-BD59-A6C34878D82A}">
                    <a16:rowId xmlns:a16="http://schemas.microsoft.com/office/drawing/2014/main" val="2986716366"/>
                  </a:ext>
                </a:extLst>
              </a:tr>
            </a:tbl>
          </a:graphicData>
        </a:graphic>
      </p:graphicFrame>
      <p:graphicFrame>
        <p:nvGraphicFramePr>
          <p:cNvPr id="5" name="Table 4">
            <a:extLst>
              <a:ext uri="{FF2B5EF4-FFF2-40B4-BE49-F238E27FC236}">
                <a16:creationId xmlns:a16="http://schemas.microsoft.com/office/drawing/2014/main" id="{884C3294-4E51-45AD-9E38-C4D80313F14F}"/>
              </a:ext>
            </a:extLst>
          </p:cNvPr>
          <p:cNvGraphicFramePr>
            <a:graphicFrameLocks noGrp="1"/>
          </p:cNvGraphicFramePr>
          <p:nvPr userDrawn="1"/>
        </p:nvGraphicFramePr>
        <p:xfrm>
          <a:off x="6505892" y="3429000"/>
          <a:ext cx="4295965" cy="2494280"/>
        </p:xfrm>
        <a:graphic>
          <a:graphicData uri="http://schemas.openxmlformats.org/drawingml/2006/table">
            <a:tbl>
              <a:tblPr firstRow="1" bandRow="1">
                <a:tableStyleId>{5940675A-B579-460E-94D1-54222C63F5DA}</a:tableStyleId>
              </a:tblPr>
              <a:tblGrid>
                <a:gridCol w="2221738">
                  <a:extLst>
                    <a:ext uri="{9D8B030D-6E8A-4147-A177-3AD203B41FA5}">
                      <a16:colId xmlns:a16="http://schemas.microsoft.com/office/drawing/2014/main" val="4220994266"/>
                    </a:ext>
                  </a:extLst>
                </a:gridCol>
                <a:gridCol w="2074227">
                  <a:extLst>
                    <a:ext uri="{9D8B030D-6E8A-4147-A177-3AD203B41FA5}">
                      <a16:colId xmlns:a16="http://schemas.microsoft.com/office/drawing/2014/main" val="1400078061"/>
                    </a:ext>
                  </a:extLst>
                </a:gridCol>
              </a:tblGrid>
              <a:tr h="370840">
                <a:tc gridSpan="2">
                  <a:txBody>
                    <a:bodyPr/>
                    <a:lstStyle/>
                    <a:p>
                      <a:pPr algn="ctr"/>
                      <a:r>
                        <a:rPr lang="en-US" dirty="0"/>
                        <a:t>ImageNet , ResNet-18</a:t>
                      </a:r>
                    </a:p>
                  </a:txBody>
                  <a:tcPr anchor="ctr">
                    <a:solidFill>
                      <a:schemeClr val="accent1"/>
                    </a:solidFill>
                  </a:tcPr>
                </a:tc>
                <a:tc hMerge="1">
                  <a:txBody>
                    <a:bodyPr/>
                    <a:lstStyle/>
                    <a:p>
                      <a:pPr algn="ctr"/>
                      <a:endParaRPr lang="en-US" dirty="0"/>
                    </a:p>
                  </a:txBody>
                  <a:tcPr anchor="ctr">
                    <a:solidFill>
                      <a:schemeClr val="accent1"/>
                    </a:solidFill>
                  </a:tcPr>
                </a:tc>
                <a:extLst>
                  <a:ext uri="{0D108BD9-81ED-4DB2-BD59-A6C34878D82A}">
                    <a16:rowId xmlns:a16="http://schemas.microsoft.com/office/drawing/2014/main" val="2745900276"/>
                  </a:ext>
                </a:extLst>
              </a:tr>
              <a:tr h="370840">
                <a:tc>
                  <a:txBody>
                    <a:bodyPr/>
                    <a:lstStyle/>
                    <a:p>
                      <a:pPr algn="ctr"/>
                      <a:r>
                        <a:rPr lang="en-US" dirty="0"/>
                        <a:t>Precision</a:t>
                      </a:r>
                      <a:br>
                        <a:rPr lang="en-US" dirty="0"/>
                      </a:br>
                      <a:r>
                        <a:rPr lang="en-US" dirty="0"/>
                        <a:t>(weights, activations)</a:t>
                      </a:r>
                    </a:p>
                  </a:txBody>
                  <a:tcPr anchor="ctr">
                    <a:solidFill>
                      <a:schemeClr val="accent1"/>
                    </a:solidFill>
                  </a:tcPr>
                </a:tc>
                <a:tc>
                  <a:txBody>
                    <a:bodyPr/>
                    <a:lstStyle/>
                    <a:p>
                      <a:pPr algn="ctr"/>
                      <a:r>
                        <a:rPr lang="en-US" dirty="0"/>
                        <a:t>Accuracy</a:t>
                      </a:r>
                      <a:br>
                        <a:rPr lang="en-US" dirty="0"/>
                      </a:br>
                      <a:r>
                        <a:rPr lang="en-US" dirty="0"/>
                        <a:t>(% top-1)</a:t>
                      </a:r>
                    </a:p>
                  </a:txBody>
                  <a:tcPr anchor="ctr">
                    <a:solidFill>
                      <a:schemeClr val="accent1"/>
                    </a:solidFill>
                  </a:tcPr>
                </a:tc>
                <a:extLst>
                  <a:ext uri="{0D108BD9-81ED-4DB2-BD59-A6C34878D82A}">
                    <a16:rowId xmlns:a16="http://schemas.microsoft.com/office/drawing/2014/main" val="1656446985"/>
                  </a:ext>
                </a:extLst>
              </a:tr>
              <a:tr h="370840">
                <a:tc>
                  <a:txBody>
                    <a:bodyPr/>
                    <a:lstStyle/>
                    <a:p>
                      <a:pPr algn="ctr"/>
                      <a:r>
                        <a:rPr lang="en-US" dirty="0"/>
                        <a:t>32,32</a:t>
                      </a:r>
                    </a:p>
                  </a:txBody>
                  <a:tcPr anchor="ctr"/>
                </a:tc>
                <a:tc>
                  <a:txBody>
                    <a:bodyPr/>
                    <a:lstStyle/>
                    <a:p>
                      <a:pPr algn="ctr"/>
                      <a:r>
                        <a:rPr lang="en-US" dirty="0"/>
                        <a:t>69.76</a:t>
                      </a:r>
                    </a:p>
                  </a:txBody>
                  <a:tcPr anchor="ctr"/>
                </a:tc>
                <a:extLst>
                  <a:ext uri="{0D108BD9-81ED-4DB2-BD59-A6C34878D82A}">
                    <a16:rowId xmlns:a16="http://schemas.microsoft.com/office/drawing/2014/main" val="734177098"/>
                  </a:ext>
                </a:extLst>
              </a:tr>
              <a:tr h="370840">
                <a:tc>
                  <a:txBody>
                    <a:bodyPr/>
                    <a:lstStyle/>
                    <a:p>
                      <a:pPr algn="ctr"/>
                      <a:r>
                        <a:rPr lang="en-US" dirty="0"/>
                        <a:t>5,5</a:t>
                      </a:r>
                    </a:p>
                  </a:txBody>
                  <a:tcPr anchor="ctr"/>
                </a:tc>
                <a:tc>
                  <a:txBody>
                    <a:bodyPr/>
                    <a:lstStyle/>
                    <a:p>
                      <a:pPr algn="ctr"/>
                      <a:r>
                        <a:rPr lang="en-US" dirty="0"/>
                        <a:t>70.35</a:t>
                      </a:r>
                    </a:p>
                  </a:txBody>
                  <a:tcPr anchor="ctr"/>
                </a:tc>
                <a:extLst>
                  <a:ext uri="{0D108BD9-81ED-4DB2-BD59-A6C34878D82A}">
                    <a16:rowId xmlns:a16="http://schemas.microsoft.com/office/drawing/2014/main" val="3619216721"/>
                  </a:ext>
                </a:extLst>
              </a:tr>
              <a:tr h="370840">
                <a:tc>
                  <a:txBody>
                    <a:bodyPr/>
                    <a:lstStyle/>
                    <a:p>
                      <a:pPr algn="ctr"/>
                      <a:r>
                        <a:rPr lang="en-US" dirty="0"/>
                        <a:t>4,4</a:t>
                      </a:r>
                    </a:p>
                  </a:txBody>
                  <a:tcPr anchor="ctr"/>
                </a:tc>
                <a:tc>
                  <a:txBody>
                    <a:bodyPr/>
                    <a:lstStyle/>
                    <a:p>
                      <a:pPr algn="ctr"/>
                      <a:r>
                        <a:rPr lang="en-US" dirty="0"/>
                        <a:t>69.79</a:t>
                      </a:r>
                    </a:p>
                  </a:txBody>
                  <a:tcPr anchor="ctr"/>
                </a:tc>
                <a:extLst>
                  <a:ext uri="{0D108BD9-81ED-4DB2-BD59-A6C34878D82A}">
                    <a16:rowId xmlns:a16="http://schemas.microsoft.com/office/drawing/2014/main" val="2986716366"/>
                  </a:ext>
                </a:extLst>
              </a:tr>
              <a:tr h="370840">
                <a:tc>
                  <a:txBody>
                    <a:bodyPr/>
                    <a:lstStyle/>
                    <a:p>
                      <a:pPr algn="ctr"/>
                      <a:r>
                        <a:rPr lang="en-US" dirty="0"/>
                        <a:t>3,3</a:t>
                      </a:r>
                    </a:p>
                  </a:txBody>
                  <a:tcPr anchor="ctr"/>
                </a:tc>
                <a:tc>
                  <a:txBody>
                    <a:bodyPr/>
                    <a:lstStyle/>
                    <a:p>
                      <a:pPr algn="ctr"/>
                      <a:r>
                        <a:rPr lang="en-US" dirty="0"/>
                        <a:t>67.68</a:t>
                      </a:r>
                    </a:p>
                  </a:txBody>
                  <a:tcPr anchor="ctr"/>
                </a:tc>
                <a:extLst>
                  <a:ext uri="{0D108BD9-81ED-4DB2-BD59-A6C34878D82A}">
                    <a16:rowId xmlns:a16="http://schemas.microsoft.com/office/drawing/2014/main" val="960613147"/>
                  </a:ext>
                </a:extLst>
              </a:tr>
            </a:tbl>
          </a:graphicData>
        </a:graphic>
      </p:graphicFrame>
    </p:spTree>
    <p:extLst>
      <p:ext uri="{BB962C8B-B14F-4D97-AF65-F5344CB8AC3E}">
        <p14:creationId xmlns:p14="http://schemas.microsoft.com/office/powerpoint/2010/main" val="53133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F9B7-F532-4FD4-8C7C-CE8D2B5D9A59}"/>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8F9E5186-0C18-45B4-81F9-72E527AD9F02}"/>
              </a:ext>
            </a:extLst>
          </p:cNvPr>
          <p:cNvSpPr>
            <a:spLocks noGrp="1"/>
          </p:cNvSpPr>
          <p:nvPr>
            <p:ph idx="1"/>
          </p:nvPr>
        </p:nvSpPr>
        <p:spPr/>
        <p:txBody>
          <a:bodyPr/>
          <a:lstStyle>
            <a:lvl1pPr marL="228600" indent="-228600">
              <a:lnSpc>
                <a:spcPct val="130000"/>
              </a:lnSpc>
              <a:spcBef>
                <a:spcPts val="200"/>
              </a:spcBef>
              <a:spcAft>
                <a:spcPts val="200"/>
              </a:spcAft>
              <a:buFont typeface="Wingdings" panose="05000000000000000000" pitchFamily="2" charset="2"/>
              <a:buChar char="Ø"/>
              <a:defRPr sz="2800"/>
            </a:lvl1pPr>
            <a:lvl2pPr marL="685800" indent="-228600">
              <a:lnSpc>
                <a:spcPct val="130000"/>
              </a:lnSpc>
              <a:spcBef>
                <a:spcPts val="200"/>
              </a:spcBef>
              <a:spcAft>
                <a:spcPts val="200"/>
              </a:spcAft>
              <a:buFont typeface="Wingdings" panose="05000000000000000000" pitchFamily="2" charset="2"/>
              <a:buChar char="Ø"/>
              <a:defRPr sz="2400"/>
            </a:lvl2pPr>
            <a:lvl3pPr marL="1143000" indent="-228600">
              <a:lnSpc>
                <a:spcPct val="130000"/>
              </a:lnSpc>
              <a:spcBef>
                <a:spcPts val="200"/>
              </a:spcBef>
              <a:spcAft>
                <a:spcPts val="200"/>
              </a:spcAft>
              <a:buFont typeface="Wingdings" panose="05000000000000000000" pitchFamily="2" charset="2"/>
              <a:buChar char="Ø"/>
              <a:defRPr sz="2000"/>
            </a:lvl3pPr>
            <a:lvl4pPr marL="1600200" indent="-228600">
              <a:lnSpc>
                <a:spcPct val="130000"/>
              </a:lnSpc>
              <a:spcBef>
                <a:spcPts val="200"/>
              </a:spcBef>
              <a:spcAft>
                <a:spcPts val="200"/>
              </a:spcAft>
              <a:buFont typeface="Wingdings" panose="05000000000000000000" pitchFamily="2" charset="2"/>
              <a:buChar char="Ø"/>
              <a:defRPr sz="1600"/>
            </a:lvl4pPr>
            <a:lvl5pPr marL="2057400" indent="-228600">
              <a:lnSpc>
                <a:spcPct val="130000"/>
              </a:lnSpc>
              <a:spcBef>
                <a:spcPts val="200"/>
              </a:spcBef>
              <a:spcAft>
                <a:spcPts val="200"/>
              </a:spcAft>
              <a:buFont typeface="Wingdings" panose="05000000000000000000" pitchFamily="2" charset="2"/>
              <a:buChar char="Ø"/>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id="{1EA83215-DE8C-4D9E-850F-823B6B41B4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B284A0-296B-40EA-99D6-2FB9248FC8EA}"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113995B3-7AE2-4E3A-A6B0-FA3E00C705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35AD3FF7-AA85-4AD3-BF3F-5A2C544C23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353362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F9B7-F532-4FD4-8C7C-CE8D2B5D9A59}"/>
              </a:ext>
            </a:extLst>
          </p:cNvPr>
          <p:cNvSpPr>
            <a:spLocks noGrp="1"/>
          </p:cNvSpPr>
          <p:nvPr>
            <p:ph type="title"/>
          </p:nvPr>
        </p:nvSpPr>
        <p:spPr>
          <a:xfrm>
            <a:off x="1774824" y="800100"/>
            <a:ext cx="8642351" cy="1004047"/>
          </a:xfrm>
        </p:spPr>
        <p:txBody>
          <a:bodyPr/>
          <a:lstStyle/>
          <a:p>
            <a:r>
              <a:rPr lang="en-US"/>
              <a:t>Click to edit Master title style</a:t>
            </a:r>
            <a:endParaRPr lang="x-none" dirty="0"/>
          </a:p>
        </p:txBody>
      </p:sp>
      <p:sp>
        <p:nvSpPr>
          <p:cNvPr id="3" name="Content Placeholder 2">
            <a:extLst>
              <a:ext uri="{FF2B5EF4-FFF2-40B4-BE49-F238E27FC236}">
                <a16:creationId xmlns:a16="http://schemas.microsoft.com/office/drawing/2014/main" id="{8F9E5186-0C18-45B4-81F9-72E527AD9F02}"/>
              </a:ext>
            </a:extLst>
          </p:cNvPr>
          <p:cNvSpPr>
            <a:spLocks noGrp="1"/>
          </p:cNvSpPr>
          <p:nvPr>
            <p:ph idx="1"/>
          </p:nvPr>
        </p:nvSpPr>
        <p:spPr>
          <a:xfrm>
            <a:off x="1774826" y="2097089"/>
            <a:ext cx="8642350" cy="41020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dirty="0"/>
          </a:p>
        </p:txBody>
      </p:sp>
      <p:sp>
        <p:nvSpPr>
          <p:cNvPr id="4" name="Date Placeholder 3">
            <a:extLst>
              <a:ext uri="{FF2B5EF4-FFF2-40B4-BE49-F238E27FC236}">
                <a16:creationId xmlns:a16="http://schemas.microsoft.com/office/drawing/2014/main" id="{1EA83215-DE8C-4D9E-850F-823B6B41B4D8}"/>
              </a:ext>
            </a:extLst>
          </p:cNvPr>
          <p:cNvSpPr>
            <a:spLocks noGrp="1"/>
          </p:cNvSpPr>
          <p:nvPr>
            <p:ph type="dt" sz="half" idx="10"/>
          </p:nvPr>
        </p:nvSpPr>
        <p:spPr>
          <a:xfrm>
            <a:off x="839788" y="6288115"/>
            <a:ext cx="93503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DD3A04-FC62-4DCD-8F54-D16CBCC39037}"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113995B3-7AE2-4E3A-A6B0-FA3E00C705D6}"/>
              </a:ext>
            </a:extLst>
          </p:cNvPr>
          <p:cNvSpPr>
            <a:spLocks noGrp="1"/>
          </p:cNvSpPr>
          <p:nvPr>
            <p:ph type="ftr" sz="quarter" idx="11"/>
          </p:nvPr>
        </p:nvSpPr>
        <p:spPr>
          <a:xfrm>
            <a:off x="1774825" y="6273800"/>
            <a:ext cx="864235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dirty="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35AD3FF7-AA85-4AD3-BF3F-5A2C544C236F}"/>
              </a:ext>
            </a:extLst>
          </p:cNvPr>
          <p:cNvSpPr>
            <a:spLocks noGrp="1"/>
          </p:cNvSpPr>
          <p:nvPr>
            <p:ph type="sldNum" sz="quarter" idx="12"/>
          </p:nvPr>
        </p:nvSpPr>
        <p:spPr>
          <a:xfrm>
            <a:off x="10663518" y="6291743"/>
            <a:ext cx="68869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4048405708"/>
      </p:ext>
    </p:extLst>
  </p:cSld>
  <p:clrMapOvr>
    <a:masterClrMapping/>
  </p:clrMapOvr>
  <p:extLst>
    <p:ext uri="{DCECCB84-F9BA-43D5-87BE-67443E8EF086}">
      <p15:sldGuideLst xmlns:p15="http://schemas.microsoft.com/office/powerpoint/2012/main">
        <p15:guide id="1" pos="6562">
          <p15:clr>
            <a:srgbClr val="FBAE40"/>
          </p15:clr>
        </p15:guide>
        <p15:guide id="2" pos="1118">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6974-54B1-4C54-A948-D99E3D0AB6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E3846722-C1D1-481F-B2E4-94D0AFB23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C702B5-C68A-4C38-B72F-7D17EFF045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E4E7DA-FF5F-428E-B2BA-2860F887E152}"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DCCB0A01-D112-4769-8674-A80821BA68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40760C9E-4A99-4B1C-A22F-D96CE54741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410009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2F18-4EA3-4C47-B68D-ABFFDF3FFD1A}"/>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DF8DA156-0CF3-4A5A-A4D8-9F3B278287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04547119-24FC-47AD-B52A-44AC789362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74A4135D-645A-42D4-86B8-9D0A5FE30B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67405D-3713-4B60-8251-A6EA0CD61F2F}"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Footer Placeholder 5">
            <a:extLst>
              <a:ext uri="{FF2B5EF4-FFF2-40B4-BE49-F238E27FC236}">
                <a16:creationId xmlns:a16="http://schemas.microsoft.com/office/drawing/2014/main" id="{89629320-853E-402E-9710-C2272A7E38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7" name="Slide Number Placeholder 6">
            <a:extLst>
              <a:ext uri="{FF2B5EF4-FFF2-40B4-BE49-F238E27FC236}">
                <a16:creationId xmlns:a16="http://schemas.microsoft.com/office/drawing/2014/main" id="{C32709CE-2735-4935-A5A0-4D16689B3F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289835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0237E-E505-4813-959A-2689A8A44473}"/>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56FAB099-3B3A-4D9C-B5DB-5C25A81D9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577BB0-1794-4C90-86EB-D59B73C7F1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410C3CAD-B595-420D-BDF6-2E736A9785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42D940A-0B04-4668-8838-7FB0179D88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91C1AA25-1D09-4946-863B-4A5B1E1F75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C9BAED-B8A0-4A4B-A481-1FBC6574CAD3}"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8" name="Footer Placeholder 7">
            <a:extLst>
              <a:ext uri="{FF2B5EF4-FFF2-40B4-BE49-F238E27FC236}">
                <a16:creationId xmlns:a16="http://schemas.microsoft.com/office/drawing/2014/main" id="{003655AB-EA83-409E-B490-F6A23D706FB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9" name="Slide Number Placeholder 8">
            <a:extLst>
              <a:ext uri="{FF2B5EF4-FFF2-40B4-BE49-F238E27FC236}">
                <a16:creationId xmlns:a16="http://schemas.microsoft.com/office/drawing/2014/main" id="{1242A1DC-8FA4-4F35-8186-D1D8365897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418864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E531-E356-45A0-8BB8-DAFB197BCC70}"/>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1A22DA62-3727-4FC5-8686-5A2E13D899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C7A887-6133-4EBB-9DDD-853BA5E51D8D}"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4" name="Footer Placeholder 3">
            <a:extLst>
              <a:ext uri="{FF2B5EF4-FFF2-40B4-BE49-F238E27FC236}">
                <a16:creationId xmlns:a16="http://schemas.microsoft.com/office/drawing/2014/main" id="{39B4BB92-A53A-4356-B8BE-0167729D6C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5" name="Slide Number Placeholder 4">
            <a:extLst>
              <a:ext uri="{FF2B5EF4-FFF2-40B4-BE49-F238E27FC236}">
                <a16:creationId xmlns:a16="http://schemas.microsoft.com/office/drawing/2014/main" id="{5BD437C0-D1C3-4799-9C7D-F4814B2C52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274252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F1C5F3-E87A-4912-9F35-C9981B371F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B9D96F-9B22-4F28-8EAC-A5260360FBE7}"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3" name="Footer Placeholder 2">
            <a:extLst>
              <a:ext uri="{FF2B5EF4-FFF2-40B4-BE49-F238E27FC236}">
                <a16:creationId xmlns:a16="http://schemas.microsoft.com/office/drawing/2014/main" id="{84DD4B98-2FD8-40CC-AEEB-3FB13A793F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4" name="Slide Number Placeholder 3">
            <a:extLst>
              <a:ext uri="{FF2B5EF4-FFF2-40B4-BE49-F238E27FC236}">
                <a16:creationId xmlns:a16="http://schemas.microsoft.com/office/drawing/2014/main" id="{06558106-8AC2-412B-BA16-C558B15A17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73588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5040-ADBE-4F55-BCFD-FF0159322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7E5563FB-1685-41E5-B7BE-A17E77A11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50B770C3-862B-44E5-93EB-1E46212417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FC6A65-9FF1-4C47-8796-04BA419AE5B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AEFA21-2BCD-4F6A-9808-E91B74277318}"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6" name="Footer Placeholder 5">
            <a:extLst>
              <a:ext uri="{FF2B5EF4-FFF2-40B4-BE49-F238E27FC236}">
                <a16:creationId xmlns:a16="http://schemas.microsoft.com/office/drawing/2014/main" id="{20473069-0F40-41FA-ABF6-76B153CDCE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
        <p:nvSpPr>
          <p:cNvPr id="7" name="Slide Number Placeholder 6">
            <a:extLst>
              <a:ext uri="{FF2B5EF4-FFF2-40B4-BE49-F238E27FC236}">
                <a16:creationId xmlns:a16="http://schemas.microsoft.com/office/drawing/2014/main" id="{E7231E8B-0037-46E1-BBCC-2BDA3AC76B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44607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813658-29E0-4D3E-9D48-03A45FB7155F}"/>
              </a:ext>
            </a:extLst>
          </p:cNvPr>
          <p:cNvPicPr>
            <a:picLocks/>
          </p:cNvPicPr>
          <p:nvPr userDrawn="1"/>
        </p:nvPicPr>
        <p:blipFill>
          <a:blip r:embed="rId17">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Placeholder 1">
            <a:extLst>
              <a:ext uri="{FF2B5EF4-FFF2-40B4-BE49-F238E27FC236}">
                <a16:creationId xmlns:a16="http://schemas.microsoft.com/office/drawing/2014/main" id="{9F3192D0-AD60-43E9-B0AF-B07FEE3C300A}"/>
              </a:ext>
            </a:extLst>
          </p:cNvPr>
          <p:cNvSpPr>
            <a:spLocks noGrp="1"/>
          </p:cNvSpPr>
          <p:nvPr>
            <p:ph type="title"/>
          </p:nvPr>
        </p:nvSpPr>
        <p:spPr>
          <a:xfrm>
            <a:off x="839788" y="800100"/>
            <a:ext cx="10515600" cy="688041"/>
          </a:xfrm>
          <a:prstGeom prst="rect">
            <a:avLst/>
          </a:prstGeom>
        </p:spPr>
        <p:txBody>
          <a:bodyPr vert="horz" lIns="91440" tIns="45720" rIns="91440" bIns="45720" rtlCol="0" anchor="b">
            <a:normAutofit/>
          </a:bodyPr>
          <a:lstStyle/>
          <a:p>
            <a:r>
              <a:rPr lang="en-US"/>
              <a:t>Click to edit Master title style</a:t>
            </a:r>
            <a:endParaRPr lang="x-none" dirty="0"/>
          </a:p>
        </p:txBody>
      </p:sp>
      <p:sp>
        <p:nvSpPr>
          <p:cNvPr id="3" name="Text Placeholder 2">
            <a:extLst>
              <a:ext uri="{FF2B5EF4-FFF2-40B4-BE49-F238E27FC236}">
                <a16:creationId xmlns:a16="http://schemas.microsoft.com/office/drawing/2014/main" id="{E990AAED-53C6-4D41-AEEF-F87F4A304D51}"/>
              </a:ext>
            </a:extLst>
          </p:cNvPr>
          <p:cNvSpPr>
            <a:spLocks noGrp="1"/>
          </p:cNvSpPr>
          <p:nvPr>
            <p:ph type="body" idx="1"/>
          </p:nvPr>
        </p:nvSpPr>
        <p:spPr>
          <a:xfrm>
            <a:off x="836612" y="1773237"/>
            <a:ext cx="10515600" cy="44275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id="{674FEE82-04CA-4172-AE8C-83B0B2CDFC39}"/>
              </a:ext>
            </a:extLst>
          </p:cNvPr>
          <p:cNvSpPr>
            <a:spLocks noGrp="1"/>
          </p:cNvSpPr>
          <p:nvPr>
            <p:ph type="dt" sz="half" idx="2"/>
          </p:nvPr>
        </p:nvSpPr>
        <p:spPr>
          <a:xfrm>
            <a:off x="839788" y="6288115"/>
            <a:ext cx="1934029"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D3D1FB4-1D1A-4301-BC73-BBDE07836A0B}" type="datetime1">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02/05/2021</a:t>
            </a:fld>
            <a:endParaRPr kumimoji="0" lang="x-none" sz="1200" b="0" i="0" u="none" strike="noStrike" kern="1200" cap="none" spc="0" normalizeH="0" baseline="0" noProof="0" dirty="0">
              <a:ln>
                <a:noFill/>
              </a:ln>
              <a:solidFill>
                <a:prstClr val="black">
                  <a:tint val="75000"/>
                </a:prstClr>
              </a:solidFill>
              <a:effectLst/>
              <a:uLnTx/>
              <a:uFillTx/>
              <a:latin typeface="Footlight MT Light"/>
              <a:ea typeface="+mn-ea"/>
              <a:cs typeface="+mn-cs"/>
            </a:endParaRPr>
          </a:p>
        </p:txBody>
      </p:sp>
      <p:sp>
        <p:nvSpPr>
          <p:cNvPr id="5" name="Footer Placeholder 4">
            <a:extLst>
              <a:ext uri="{FF2B5EF4-FFF2-40B4-BE49-F238E27FC236}">
                <a16:creationId xmlns:a16="http://schemas.microsoft.com/office/drawing/2014/main" id="{C0418561-8CC7-4562-B6E1-8BB4DEDEB9EC}"/>
              </a:ext>
            </a:extLst>
          </p:cNvPr>
          <p:cNvSpPr>
            <a:spLocks noGrp="1"/>
          </p:cNvSpPr>
          <p:nvPr>
            <p:ph type="ftr" sz="quarter" idx="3"/>
          </p:nvPr>
        </p:nvSpPr>
        <p:spPr>
          <a:xfrm>
            <a:off x="3508684" y="6288114"/>
            <a:ext cx="623146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200" b="0" i="0" u="none" strike="noStrike" kern="1200" cap="none" spc="0" normalizeH="0" baseline="0" noProof="0" dirty="0">
              <a:ln>
                <a:noFill/>
              </a:ln>
              <a:solidFill>
                <a:prstClr val="black">
                  <a:tint val="75000"/>
                </a:prstClr>
              </a:solidFill>
              <a:effectLst/>
              <a:uLnTx/>
              <a:uFillTx/>
              <a:latin typeface="Footlight MT Light"/>
              <a:ea typeface="+mn-ea"/>
              <a:cs typeface="+mn-cs"/>
            </a:endParaRPr>
          </a:p>
        </p:txBody>
      </p:sp>
      <p:sp>
        <p:nvSpPr>
          <p:cNvPr id="6" name="Slide Number Placeholder 5">
            <a:extLst>
              <a:ext uri="{FF2B5EF4-FFF2-40B4-BE49-F238E27FC236}">
                <a16:creationId xmlns:a16="http://schemas.microsoft.com/office/drawing/2014/main" id="{BFE2DD01-910C-46A8-BD55-D079FAF9549D}"/>
              </a:ext>
            </a:extLst>
          </p:cNvPr>
          <p:cNvSpPr>
            <a:spLocks noGrp="1"/>
          </p:cNvSpPr>
          <p:nvPr>
            <p:ph type="sldNum" sz="quarter" idx="4"/>
          </p:nvPr>
        </p:nvSpPr>
        <p:spPr>
          <a:xfrm>
            <a:off x="10576765" y="6291743"/>
            <a:ext cx="7754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x-none" sz="1200" b="0" i="0" u="none" strike="noStrike" kern="1200" cap="none" spc="0" normalizeH="0" baseline="0" noProof="0" dirty="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286054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4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guide id="2" pos="529">
          <p15:clr>
            <a:srgbClr val="F26B43"/>
          </p15:clr>
        </p15:guide>
        <p15:guide id="3" orient="horz" pos="504">
          <p15:clr>
            <a:srgbClr val="F26B43"/>
          </p15:clr>
        </p15:guide>
        <p15:guide id="4" pos="7151">
          <p15:clr>
            <a:srgbClr val="F26B43"/>
          </p15:clr>
        </p15:guide>
        <p15:guide id="5" orient="horz" pos="3906">
          <p15:clr>
            <a:srgbClr val="F26B43"/>
          </p15:clr>
        </p15:guide>
        <p15:guide id="6" orient="horz" pos="935">
          <p15:clr>
            <a:srgbClr val="F26B43"/>
          </p15:clr>
        </p15:guide>
        <p15:guide id="7" orient="horz" pos="111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www.cv-foundation.org/openaccess/content_iccv_2015/papers/Doersch_Unsupervised_Visual_Representation_ICCV_2015_paper.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7.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tags" Target="../tags/tag1.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22.jpeg"/><Relationship Id="rId10" Type="http://schemas.openxmlformats.org/officeDocument/2006/relationships/image" Target="../media/image25.jpeg"/><Relationship Id="rId4" Type="http://schemas.openxmlformats.org/officeDocument/2006/relationships/image" Target="../media/image21.jpg"/><Relationship Id="rId9"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v-foundation.org/openaccess/content_iccv_2015/papers/Doersch_Unsupervised_Visual_Representation_ICCV_2015_paper.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hyperlink" Target="https://www.cv-foundation.org/openaccess/content_iccv_2015/papers/Doersch_Unsupervised_Visual_Representation_ICCV_2015_paper.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1603.09246.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603.09246.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xiv.org/pdf/1603.09246.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mitness.com/2020/02/illustrated-self-supervised-learning/"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1803.07728.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1803.07728.pdf"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rxiv.org/pdf/1803.07728.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1807.05520.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rxiv.org/pdf/1807.05520.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amitness.com/2020/03/illustrated-pir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esearchgate.net/figure/An-example-of-categorical-probability-distributions-of-high-temperature-softmax-output_fig1_325016605" TargetMode="External"/><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openaccess.thecvf.com/content_cvpr_2018/CameraReady/0801.pdf"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penaccess.thecvf.com/content_CVPR_2020/papers/He_Momentum_Contrast_for_Unsupervised_Visual_Representation_Learning_CVPR_2020_paper.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2002.05709.pdf" TargetMode="Externa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rxiv.org/pdf/2002.05709.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rxiv.org/pdf/2006.09882.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rxiv.org/pdf/2006.09882.pdf"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pdf/2005.10243.pdf" TargetMode="External"/><Relationship Id="rId2" Type="http://schemas.openxmlformats.org/officeDocument/2006/relationships/hyperlink" Target="https://arxiv.org/pdf/2005.10242.pdf"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pdf/1608.07017.pdf"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arxiv.org/pdf/1606.07873.pdf"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1610.00696.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eeplearn.org/arxiv/84793/a-simple-bert-based-approach-for-lexical-simplification" TargetMode="External"/><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hyperlink" Target="http://richzhang.github.io/coloriz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3"/>
          <p:cNvSpPr txBox="1"/>
          <p:nvPr/>
        </p:nvSpPr>
        <p:spPr>
          <a:xfrm>
            <a:off x="10576800" y="6291720"/>
            <a:ext cx="775080" cy="364680"/>
          </a:xfrm>
          <a:prstGeom prst="rect">
            <a:avLst/>
          </a:prstGeom>
          <a:noFill/>
          <a:ln>
            <a:noFill/>
          </a:ln>
        </p:spPr>
        <p:txBody>
          <a:bodyPr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871DA6CE-5309-499B-9459-925BF14BC6DA}" type="slidenum">
              <a:rPr kumimoji="0" lang="en-US" sz="1200" b="0" i="0" u="none" strike="noStrike" kern="1200" cap="none" spc="-1" normalizeH="0" baseline="0" noProof="0">
                <a:ln>
                  <a:noFill/>
                </a:ln>
                <a:solidFill>
                  <a:srgbClr val="8B8B8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1" normalizeH="0" baseline="0" noProof="0">
              <a:ln>
                <a:noFill/>
              </a:ln>
              <a:solidFill>
                <a:prstClr val="black"/>
              </a:solidFill>
              <a:effectLst/>
              <a:uLnTx/>
              <a:uFillTx/>
              <a:latin typeface="Times New Roman"/>
              <a:ea typeface="+mn-ea"/>
              <a:cs typeface="+mn-cs"/>
            </a:endParaRPr>
          </a:p>
        </p:txBody>
      </p:sp>
      <p:sp>
        <p:nvSpPr>
          <p:cNvPr id="3" name="TextBox 2"/>
          <p:cNvSpPr txBox="1"/>
          <p:nvPr/>
        </p:nvSpPr>
        <p:spPr>
          <a:xfrm>
            <a:off x="-69575" y="6030110"/>
            <a:ext cx="7782339" cy="523220"/>
          </a:xfrm>
          <a:prstGeom prst="rect">
            <a:avLst/>
          </a:prstGeom>
          <a:noFill/>
        </p:spPr>
        <p:txBody>
          <a:bodyPr wrap="square" rtlCol="0">
            <a:spAutoFit/>
          </a:bodyPr>
          <a:lstStyle/>
          <a:p>
            <a:r>
              <a:rPr lang="en-US" sz="2800" dirty="0"/>
              <a:t>Lecturer: Chaim Baskin</a:t>
            </a:r>
          </a:p>
        </p:txBody>
      </p:sp>
      <p:sp>
        <p:nvSpPr>
          <p:cNvPr id="6" name="Rectangle 5"/>
          <p:cNvSpPr/>
          <p:nvPr/>
        </p:nvSpPr>
        <p:spPr>
          <a:xfrm>
            <a:off x="1611002" y="1781369"/>
            <a:ext cx="8656120" cy="2308324"/>
          </a:xfrm>
          <a:prstGeom prst="rect">
            <a:avLst/>
          </a:prstGeom>
          <a:noFill/>
        </p:spPr>
        <p:txBody>
          <a:bodyPr wrap="square" lIns="91440" tIns="45720" rIns="91440" bIns="45720">
            <a:spAutoFit/>
          </a:bodyPr>
          <a:lstStyle/>
          <a:p>
            <a:pPr algn="ctr"/>
            <a:r>
              <a:rPr lang="en-US" sz="7200" dirty="0">
                <a:latin typeface="Algerian" panose="04020705040A02060702" pitchFamily="82" charset="0"/>
              </a:rPr>
              <a:t>Self-supervised learning</a:t>
            </a:r>
            <a:endParaRPr lang="en-US" sz="7200" dirty="0">
              <a:ln w="0"/>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24788927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Biases</a:t>
            </a:r>
          </a:p>
        </p:txBody>
      </p:sp>
      <p:sp>
        <p:nvSpPr>
          <p:cNvPr id="8" name="TextBox 7">
            <a:extLst>
              <a:ext uri="{FF2B5EF4-FFF2-40B4-BE49-F238E27FC236}">
                <a16:creationId xmlns:a16="http://schemas.microsoft.com/office/drawing/2014/main" id="{4B0FA33F-CC34-E84E-9DC3-381E3850AAA3}"/>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grpSp>
        <p:nvGrpSpPr>
          <p:cNvPr id="9" name="Group 1986">
            <a:extLst>
              <a:ext uri="{FF2B5EF4-FFF2-40B4-BE49-F238E27FC236}">
                <a16:creationId xmlns:a16="http://schemas.microsoft.com/office/drawing/2014/main" id="{6D98E48B-487B-264B-91CB-1429897A8EB1}"/>
              </a:ext>
            </a:extLst>
          </p:cNvPr>
          <p:cNvGrpSpPr/>
          <p:nvPr/>
        </p:nvGrpSpPr>
        <p:grpSpPr>
          <a:xfrm>
            <a:off x="2743200" y="990600"/>
            <a:ext cx="6629400" cy="5538276"/>
            <a:chOff x="0" y="0"/>
            <a:chExt cx="10450028" cy="8730071"/>
          </a:xfrm>
        </p:grpSpPr>
        <p:pic>
          <p:nvPicPr>
            <p:cNvPr id="10" name="pasted-image.png">
              <a:extLst>
                <a:ext uri="{FF2B5EF4-FFF2-40B4-BE49-F238E27FC236}">
                  <a16:creationId xmlns:a16="http://schemas.microsoft.com/office/drawing/2014/main" id="{183DFD29-7787-5F4E-8F4E-45A9BF841B7F}"/>
                </a:ext>
              </a:extLst>
            </p:cNvPr>
            <p:cNvPicPr>
              <a:picLocks noChangeAspect="1"/>
            </p:cNvPicPr>
            <p:nvPr/>
          </p:nvPicPr>
          <p:blipFill>
            <a:blip r:embed="rId3"/>
            <a:stretch>
              <a:fillRect/>
            </a:stretch>
          </p:blipFill>
          <p:spPr>
            <a:xfrm>
              <a:off x="3216599" y="1364574"/>
              <a:ext cx="4048900" cy="3036676"/>
            </a:xfrm>
            <a:prstGeom prst="rect">
              <a:avLst/>
            </a:prstGeom>
            <a:ln w="38100" cap="flat">
              <a:solidFill>
                <a:srgbClr val="000000"/>
              </a:solidFill>
              <a:prstDash val="solid"/>
              <a:miter lim="400000"/>
            </a:ln>
            <a:effectLst/>
          </p:spPr>
        </p:pic>
        <p:pic>
          <p:nvPicPr>
            <p:cNvPr id="11" name="pasted-image.png">
              <a:extLst>
                <a:ext uri="{FF2B5EF4-FFF2-40B4-BE49-F238E27FC236}">
                  <a16:creationId xmlns:a16="http://schemas.microsoft.com/office/drawing/2014/main" id="{FE6FD8FA-E9CD-824C-BA39-CB10A69A423A}"/>
                </a:ext>
              </a:extLst>
            </p:cNvPr>
            <p:cNvPicPr>
              <a:picLocks noChangeAspect="1"/>
            </p:cNvPicPr>
            <p:nvPr/>
          </p:nvPicPr>
          <p:blipFill>
            <a:blip r:embed="rId4"/>
            <a:stretch>
              <a:fillRect/>
            </a:stretch>
          </p:blipFill>
          <p:spPr>
            <a:xfrm>
              <a:off x="0" y="0"/>
              <a:ext cx="2931233" cy="4401250"/>
            </a:xfrm>
            <a:prstGeom prst="rect">
              <a:avLst/>
            </a:prstGeom>
            <a:ln w="38100" cap="flat">
              <a:solidFill>
                <a:srgbClr val="000000"/>
              </a:solidFill>
              <a:prstDash val="solid"/>
              <a:miter lim="400000"/>
            </a:ln>
            <a:effectLst/>
          </p:spPr>
        </p:pic>
        <p:pic>
          <p:nvPicPr>
            <p:cNvPr id="12" name="pasted-image.png">
              <a:extLst>
                <a:ext uri="{FF2B5EF4-FFF2-40B4-BE49-F238E27FC236}">
                  <a16:creationId xmlns:a16="http://schemas.microsoft.com/office/drawing/2014/main" id="{EF15F15F-8B98-3240-83F0-64559E24BE7D}"/>
                </a:ext>
              </a:extLst>
            </p:cNvPr>
            <p:cNvPicPr>
              <a:picLocks noChangeAspect="1"/>
            </p:cNvPicPr>
            <p:nvPr/>
          </p:nvPicPr>
          <p:blipFill>
            <a:blip r:embed="rId5"/>
            <a:stretch>
              <a:fillRect/>
            </a:stretch>
          </p:blipFill>
          <p:spPr>
            <a:xfrm>
              <a:off x="2239827" y="4684325"/>
              <a:ext cx="2686377" cy="4045747"/>
            </a:xfrm>
            <a:prstGeom prst="rect">
              <a:avLst/>
            </a:prstGeom>
            <a:ln w="38100" cap="flat">
              <a:solidFill>
                <a:srgbClr val="000000"/>
              </a:solidFill>
              <a:prstDash val="solid"/>
              <a:miter lim="400000"/>
            </a:ln>
            <a:effectLst/>
          </p:spPr>
        </p:pic>
        <p:pic>
          <p:nvPicPr>
            <p:cNvPr id="13" name="pasted-image.png">
              <a:extLst>
                <a:ext uri="{FF2B5EF4-FFF2-40B4-BE49-F238E27FC236}">
                  <a16:creationId xmlns:a16="http://schemas.microsoft.com/office/drawing/2014/main" id="{27783150-07CF-7C4B-A3CA-AE1B43CD9E31}"/>
                </a:ext>
              </a:extLst>
            </p:cNvPr>
            <p:cNvPicPr>
              <a:picLocks noChangeAspect="1"/>
            </p:cNvPicPr>
            <p:nvPr/>
          </p:nvPicPr>
          <p:blipFill>
            <a:blip r:embed="rId6"/>
            <a:stretch>
              <a:fillRect/>
            </a:stretch>
          </p:blipFill>
          <p:spPr>
            <a:xfrm>
              <a:off x="5349048" y="4684325"/>
              <a:ext cx="4134071" cy="3100553"/>
            </a:xfrm>
            <a:prstGeom prst="rect">
              <a:avLst/>
            </a:prstGeom>
            <a:ln w="38100" cap="flat">
              <a:solidFill>
                <a:srgbClr val="000000"/>
              </a:solidFill>
              <a:prstDash val="solid"/>
              <a:miter lim="400000"/>
            </a:ln>
            <a:effectLst/>
          </p:spPr>
        </p:pic>
        <p:pic>
          <p:nvPicPr>
            <p:cNvPr id="14" name="pasted-image.png">
              <a:extLst>
                <a:ext uri="{FF2B5EF4-FFF2-40B4-BE49-F238E27FC236}">
                  <a16:creationId xmlns:a16="http://schemas.microsoft.com/office/drawing/2014/main" id="{62E28D47-70CE-D54F-AD82-BCE8FBF4BA8D}"/>
                </a:ext>
              </a:extLst>
            </p:cNvPr>
            <p:cNvPicPr>
              <a:picLocks noChangeAspect="1"/>
            </p:cNvPicPr>
            <p:nvPr/>
          </p:nvPicPr>
          <p:blipFill>
            <a:blip r:embed="rId7"/>
            <a:stretch>
              <a:fillRect/>
            </a:stretch>
          </p:blipFill>
          <p:spPr>
            <a:xfrm>
              <a:off x="7582935" y="578458"/>
              <a:ext cx="2867094" cy="3822792"/>
            </a:xfrm>
            <a:prstGeom prst="rect">
              <a:avLst/>
            </a:prstGeom>
            <a:ln w="38100" cap="flat">
              <a:solidFill>
                <a:srgbClr val="000000"/>
              </a:solidFill>
              <a:prstDash val="solid"/>
              <a:miter lim="400000"/>
            </a:ln>
            <a:effectLst/>
          </p:spPr>
        </p:pic>
      </p:grpSp>
    </p:spTree>
    <p:extLst>
      <p:ext uri="{BB962C8B-B14F-4D97-AF65-F5344CB8AC3E}">
        <p14:creationId xmlns:p14="http://schemas.microsoft.com/office/powerpoint/2010/main" val="2976014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Data prediction</a:t>
            </a:r>
          </a:p>
          <a:p>
            <a:pPr marL="857250" lvl="1" indent="-457200">
              <a:buFont typeface="Arial" panose="020B0604020202020204" pitchFamily="34" charset="0"/>
              <a:buChar char="•"/>
            </a:pPr>
            <a:r>
              <a:rPr lang="en-US" sz="2400" dirty="0">
                <a:solidFill>
                  <a:schemeClr val="bg1">
                    <a:lumMod val="50000"/>
                  </a:schemeClr>
                </a:solidFill>
              </a:rPr>
              <a:t>Colorization</a:t>
            </a:r>
          </a:p>
          <a:p>
            <a:pPr marL="457200" indent="-457200">
              <a:buFont typeface="Arial" panose="020B0604020202020204" pitchFamily="34" charset="0"/>
              <a:buChar char="•"/>
            </a:pPr>
            <a:r>
              <a:rPr lang="en-US" dirty="0"/>
              <a:t>Transformation prediction</a:t>
            </a:r>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48823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Self-supervision by </a:t>
            </a:r>
            <a:r>
              <a:rPr lang="en-US" dirty="0"/>
              <a:t>transformation prediction</a:t>
            </a:r>
          </a:p>
        </p:txBody>
      </p:sp>
      <p:grpSp>
        <p:nvGrpSpPr>
          <p:cNvPr id="12" name="Group 11">
            <a:extLst>
              <a:ext uri="{FF2B5EF4-FFF2-40B4-BE49-F238E27FC236}">
                <a16:creationId xmlns:a16="http://schemas.microsoft.com/office/drawing/2014/main" id="{0BF0691D-EEC4-1E43-8665-978DDF1F9419}"/>
              </a:ext>
            </a:extLst>
          </p:cNvPr>
          <p:cNvGrpSpPr/>
          <p:nvPr/>
        </p:nvGrpSpPr>
        <p:grpSpPr>
          <a:xfrm>
            <a:off x="2138733" y="1600200"/>
            <a:ext cx="7914534" cy="1175657"/>
            <a:chOff x="2932738" y="2178583"/>
            <a:chExt cx="3156859" cy="57694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FB0E7F3-F67C-C74A-AE3D-BFF4DB42D372}"/>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14:m>
                    <m:oMathPara xmlns:m="http://schemas.openxmlformats.org/officeDocument/2006/math">
                      <m:oMathParaPr>
                        <m:jc m:val="centerGroup"/>
                      </m:oMathParaPr>
                      <m:oMath xmlns:m="http://schemas.openxmlformats.org/officeDocument/2006/math">
                        <m:r>
                          <a:rPr lang="en-US" sz="2167" i="1" dirty="0" smtClean="0">
                            <a:solidFill>
                              <a:srgbClr val="FF0000"/>
                            </a:solidFill>
                            <a:latin typeface="Cambria Math" panose="02040503050406030204" pitchFamily="18" charset="0"/>
                            <a:cs typeface="Arial"/>
                          </a:rPr>
                          <m:t>𝑇</m:t>
                        </m:r>
                      </m:oMath>
                    </m:oMathPara>
                  </a14:m>
                  <a:endParaRPr lang="en-US" sz="2167" i="1" baseline="-25000" dirty="0">
                    <a:solidFill>
                      <a:srgbClr val="FF0000"/>
                    </a:solidFill>
                    <a:latin typeface="Arial"/>
                    <a:cs typeface="Arial"/>
                  </a:endParaRPr>
                </a:p>
              </p:txBody>
            </p:sp>
          </mc:Choice>
          <mc:Fallback xmlns="">
            <p:sp>
              <p:nvSpPr>
                <p:cNvPr id="13" name="Rectangle 12">
                  <a:extLst>
                    <a:ext uri="{FF2B5EF4-FFF2-40B4-BE49-F238E27FC236}">
                      <a16:creationId xmlns:a16="http://schemas.microsoft.com/office/drawing/2014/main" id="{6FB0E7F3-F67C-C74A-AE3D-BFF4DB42D372}"/>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1B5BA7A-A864-1B4E-8471-D49B48D2A314}"/>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smtClean="0">
                          <a:solidFill>
                            <a:prstClr val="black"/>
                          </a:solidFill>
                          <a:latin typeface="Cambria Math" panose="02040503050406030204" pitchFamily="18" charset="0"/>
                          <a:cs typeface="Arial"/>
                        </a:rPr>
                        <m:t>(</m:t>
                      </m:r>
                      <m:r>
                        <a:rPr lang="en-US" sz="2167" i="1" dirty="0" smtClean="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14" name="Rectangle 13">
                  <a:extLst>
                    <a:ext uri="{FF2B5EF4-FFF2-40B4-BE49-F238E27FC236}">
                      <a16:creationId xmlns:a16="http://schemas.microsoft.com/office/drawing/2014/main" id="{01B5BA7A-A864-1B4E-8471-D49B48D2A314}"/>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B157B81E-8C59-3745-8397-0EFC4391F5E4}"/>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16" name="Straight Arrow Connector 15">
            <a:extLst>
              <a:ext uri="{FF2B5EF4-FFF2-40B4-BE49-F238E27FC236}">
                <a16:creationId xmlns:a16="http://schemas.microsoft.com/office/drawing/2014/main" id="{EE121DAD-BC49-754E-90E3-80E739D14AAE}"/>
              </a:ext>
            </a:extLst>
          </p:cNvPr>
          <p:cNvCxnSpPr>
            <a:stCxn id="14" idx="3"/>
            <a:endCxn id="15" idx="1"/>
          </p:cNvCxnSpPr>
          <p:nvPr/>
        </p:nvCxnSpPr>
        <p:spPr>
          <a:xfrm>
            <a:off x="3853275" y="218802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2353F9-94AB-8645-9B75-5F74B20EF7EF}"/>
              </a:ext>
            </a:extLst>
          </p:cNvPr>
          <p:cNvCxnSpPr>
            <a:stCxn id="15" idx="3"/>
            <a:endCxn id="13" idx="1"/>
          </p:cNvCxnSpPr>
          <p:nvPr/>
        </p:nvCxnSpPr>
        <p:spPr>
          <a:xfrm>
            <a:off x="7556093" y="2188029"/>
            <a:ext cx="78263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57717CAE-7C09-8E4D-BC9E-D26E54244E84}"/>
              </a:ext>
            </a:extLst>
          </p:cNvPr>
          <p:cNvSpPr>
            <a:spLocks noGrp="1"/>
          </p:cNvSpPr>
          <p:nvPr>
            <p:ph idx="1"/>
          </p:nvPr>
        </p:nvSpPr>
        <p:spPr>
          <a:xfrm>
            <a:off x="914400" y="3200400"/>
            <a:ext cx="10363200" cy="2971800"/>
          </a:xfrm>
        </p:spPr>
        <p:txBody>
          <a:bodyPr/>
          <a:lstStyle/>
          <a:p>
            <a:pPr marL="457200" indent="-457200">
              <a:buFont typeface="Arial" panose="020B0604020202020204" pitchFamily="34" charset="0"/>
              <a:buChar char="•"/>
            </a:pPr>
            <a:r>
              <a:rPr lang="en-US" dirty="0"/>
              <a:t>Context prediction</a:t>
            </a:r>
          </a:p>
          <a:p>
            <a:pPr marL="457200" indent="-457200">
              <a:buFont typeface="Arial" panose="020B0604020202020204" pitchFamily="34" charset="0"/>
              <a:buChar char="•"/>
            </a:pPr>
            <a:r>
              <a:rPr lang="en-US" dirty="0"/>
              <a:t>Jigsaw puzzle solving</a:t>
            </a:r>
          </a:p>
          <a:p>
            <a:pPr marL="457200" indent="-457200">
              <a:buFont typeface="Arial" panose="020B0604020202020204" pitchFamily="34" charset="0"/>
              <a:buChar char="•"/>
            </a:pPr>
            <a:r>
              <a:rPr lang="en-US" dirty="0"/>
              <a:t>Rotation prediction</a:t>
            </a:r>
          </a:p>
        </p:txBody>
      </p:sp>
      <p:sp>
        <p:nvSpPr>
          <p:cNvPr id="10" name="TextBox 9">
            <a:extLst>
              <a:ext uri="{FF2B5EF4-FFF2-40B4-BE49-F238E27FC236}">
                <a16:creationId xmlns:a16="http://schemas.microsoft.com/office/drawing/2014/main" id="{BE3ACB10-B573-584F-A25C-473281691F0C}"/>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spTree>
    <p:extLst>
      <p:ext uri="{BB962C8B-B14F-4D97-AF65-F5344CB8AC3E}">
        <p14:creationId xmlns:p14="http://schemas.microsoft.com/office/powerpoint/2010/main" val="38906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D97A-F323-8B47-8C81-160FA889E41F}"/>
              </a:ext>
            </a:extLst>
          </p:cNvPr>
          <p:cNvSpPr>
            <a:spLocks noGrp="1"/>
          </p:cNvSpPr>
          <p:nvPr>
            <p:ph type="title"/>
          </p:nvPr>
        </p:nvSpPr>
        <p:spPr>
          <a:xfrm>
            <a:off x="0" y="538012"/>
            <a:ext cx="10515600" cy="688041"/>
          </a:xfrm>
        </p:spPr>
        <p:txBody>
          <a:bodyPr/>
          <a:lstStyle/>
          <a:p>
            <a:r>
              <a:rPr lang="en-US" dirty="0"/>
              <a:t>Context prediction</a:t>
            </a:r>
          </a:p>
        </p:txBody>
      </p:sp>
      <p:pic>
        <p:nvPicPr>
          <p:cNvPr id="5" name="Content Placeholder 4">
            <a:extLst>
              <a:ext uri="{FF2B5EF4-FFF2-40B4-BE49-F238E27FC236}">
                <a16:creationId xmlns:a16="http://schemas.microsoft.com/office/drawing/2014/main" id="{15297986-3FCE-6B4F-A9A2-A7A35417E6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2048"/>
          <a:stretch/>
        </p:blipFill>
        <p:spPr>
          <a:xfrm>
            <a:off x="6127831" y="1012601"/>
            <a:ext cx="5855825" cy="2324805"/>
          </a:xfrm>
        </p:spPr>
      </p:pic>
      <p:sp>
        <p:nvSpPr>
          <p:cNvPr id="6" name="Rectangle 5">
            <a:extLst>
              <a:ext uri="{FF2B5EF4-FFF2-40B4-BE49-F238E27FC236}">
                <a16:creationId xmlns:a16="http://schemas.microsoft.com/office/drawing/2014/main" id="{6A6E7AC0-8E89-0E47-A36A-8EF09B125EA7}"/>
              </a:ext>
            </a:extLst>
          </p:cNvPr>
          <p:cNvSpPr/>
          <p:nvPr/>
        </p:nvSpPr>
        <p:spPr>
          <a:xfrm>
            <a:off x="328773" y="6343074"/>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3"/>
              </a:rPr>
              <a:t>Unsupervised Visual Representation Learning by Context Prediction</a:t>
            </a:r>
            <a:r>
              <a:rPr lang="en-US" sz="1600" b="0" dirty="0"/>
              <a:t>. ICCV 2015</a:t>
            </a:r>
          </a:p>
        </p:txBody>
      </p:sp>
      <p:sp>
        <p:nvSpPr>
          <p:cNvPr id="7" name="TextBox 6">
            <a:extLst>
              <a:ext uri="{FF2B5EF4-FFF2-40B4-BE49-F238E27FC236}">
                <a16:creationId xmlns:a16="http://schemas.microsoft.com/office/drawing/2014/main" id="{AC854CFB-504E-FE4F-A4A6-906E02106105}"/>
              </a:ext>
            </a:extLst>
          </p:cNvPr>
          <p:cNvSpPr txBox="1"/>
          <p:nvPr/>
        </p:nvSpPr>
        <p:spPr>
          <a:xfrm>
            <a:off x="457200" y="1155918"/>
            <a:ext cx="5562600" cy="1815882"/>
          </a:xfrm>
          <a:prstGeom prst="rect">
            <a:avLst/>
          </a:prstGeom>
          <a:noFill/>
        </p:spPr>
        <p:txBody>
          <a:bodyPr wrap="square" rtlCol="0">
            <a:spAutoFit/>
          </a:bodyPr>
          <a:lstStyle/>
          <a:p>
            <a:pPr marL="342900" indent="-342900">
              <a:buFont typeface="Arial" panose="020B0604020202020204" pitchFamily="34" charset="0"/>
              <a:buChar char="•"/>
            </a:pPr>
            <a:r>
              <a:rPr lang="en-US" sz="2800" b="0" i="1" dirty="0"/>
              <a:t>Pretext task</a:t>
            </a:r>
            <a:r>
              <a:rPr lang="en-US" sz="2800" b="0" dirty="0"/>
              <a:t>: randomly sample a patch and one of 8 neighbors</a:t>
            </a:r>
          </a:p>
          <a:p>
            <a:pPr marL="342900" indent="-342900">
              <a:buFont typeface="Arial" panose="020B0604020202020204" pitchFamily="34" charset="0"/>
              <a:buChar char="•"/>
            </a:pPr>
            <a:r>
              <a:rPr lang="en-US" sz="2800" b="0" dirty="0"/>
              <a:t>Guess the spatial relationship between the patches</a:t>
            </a:r>
          </a:p>
        </p:txBody>
      </p:sp>
      <p:pic>
        <p:nvPicPr>
          <p:cNvPr id="9" name="Content Placeholder 4">
            <a:extLst>
              <a:ext uri="{FF2B5EF4-FFF2-40B4-BE49-F238E27FC236}">
                <a16:creationId xmlns:a16="http://schemas.microsoft.com/office/drawing/2014/main" id="{79FFD79B-4779-E445-87F2-5AD236EB82DC}"/>
              </a:ext>
            </a:extLst>
          </p:cNvPr>
          <p:cNvPicPr>
            <a:picLocks noChangeAspect="1"/>
          </p:cNvPicPr>
          <p:nvPr/>
        </p:nvPicPr>
        <p:blipFill rotWithShape="1">
          <a:blip r:embed="rId2">
            <a:extLst>
              <a:ext uri="{28A0092B-C50C-407E-A947-70E740481C1C}">
                <a14:useLocalDpi xmlns:a14="http://schemas.microsoft.com/office/drawing/2010/main" val="0"/>
              </a:ext>
            </a:extLst>
          </a:blip>
          <a:srcRect t="60870" r="50357"/>
          <a:stretch/>
        </p:blipFill>
        <p:spPr bwMode="auto">
          <a:xfrm>
            <a:off x="1600200" y="3634805"/>
            <a:ext cx="3810000" cy="2057400"/>
          </a:xfrm>
          <a:prstGeom prst="rect">
            <a:avLst/>
          </a:prstGeom>
          <a:noFill/>
          <a:ln w="9525">
            <a:noFill/>
            <a:miter lim="800000"/>
            <a:headEnd/>
            <a:tailEnd/>
          </a:ln>
        </p:spPr>
      </p:pic>
      <p:pic>
        <p:nvPicPr>
          <p:cNvPr id="10" name="Content Placeholder 4">
            <a:extLst>
              <a:ext uri="{FF2B5EF4-FFF2-40B4-BE49-F238E27FC236}">
                <a16:creationId xmlns:a16="http://schemas.microsoft.com/office/drawing/2014/main" id="{1BB1496F-8399-0941-AA60-FC539FF93CEC}"/>
              </a:ext>
            </a:extLst>
          </p:cNvPr>
          <p:cNvPicPr>
            <a:picLocks noChangeAspect="1"/>
          </p:cNvPicPr>
          <p:nvPr/>
        </p:nvPicPr>
        <p:blipFill rotWithShape="1">
          <a:blip r:embed="rId2">
            <a:extLst>
              <a:ext uri="{28A0092B-C50C-407E-A947-70E740481C1C}">
                <a14:useLocalDpi xmlns:a14="http://schemas.microsoft.com/office/drawing/2010/main" val="0"/>
              </a:ext>
            </a:extLst>
          </a:blip>
          <a:srcRect l="49365" t="61334"/>
          <a:stretch/>
        </p:blipFill>
        <p:spPr bwMode="auto">
          <a:xfrm>
            <a:off x="7391400" y="3634805"/>
            <a:ext cx="3886200" cy="2032992"/>
          </a:xfrm>
          <a:prstGeom prst="rect">
            <a:avLst/>
          </a:prstGeom>
          <a:noFill/>
          <a:ln w="9525">
            <a:noFill/>
            <a:miter lim="800000"/>
            <a:headEnd/>
            <a:tailEnd/>
          </a:ln>
        </p:spPr>
      </p:pic>
      <p:sp>
        <p:nvSpPr>
          <p:cNvPr id="11" name="TextBox 10">
            <a:extLst>
              <a:ext uri="{FF2B5EF4-FFF2-40B4-BE49-F238E27FC236}">
                <a16:creationId xmlns:a16="http://schemas.microsoft.com/office/drawing/2014/main" id="{6E5C5B95-C0AA-C842-A226-0CF3934A9ABE}"/>
              </a:ext>
            </a:extLst>
          </p:cNvPr>
          <p:cNvSpPr txBox="1"/>
          <p:nvPr/>
        </p:nvSpPr>
        <p:spPr>
          <a:xfrm>
            <a:off x="2514600" y="5689666"/>
            <a:ext cx="2440092" cy="461665"/>
          </a:xfrm>
          <a:prstGeom prst="rect">
            <a:avLst/>
          </a:prstGeom>
          <a:noFill/>
        </p:spPr>
        <p:txBody>
          <a:bodyPr wrap="none" rtlCol="0">
            <a:spAutoFit/>
          </a:bodyPr>
          <a:lstStyle/>
          <a:p>
            <a:r>
              <a:rPr lang="en-US" dirty="0"/>
              <a:t>A: Bottom right</a:t>
            </a:r>
          </a:p>
        </p:txBody>
      </p:sp>
      <p:sp>
        <p:nvSpPr>
          <p:cNvPr id="12" name="TextBox 11">
            <a:extLst>
              <a:ext uri="{FF2B5EF4-FFF2-40B4-BE49-F238E27FC236}">
                <a16:creationId xmlns:a16="http://schemas.microsoft.com/office/drawing/2014/main" id="{62147F5A-995C-EB4E-ADDD-940848B3E6E8}"/>
              </a:ext>
            </a:extLst>
          </p:cNvPr>
          <p:cNvSpPr txBox="1"/>
          <p:nvPr/>
        </p:nvSpPr>
        <p:spPr>
          <a:xfrm>
            <a:off x="8262123" y="5689666"/>
            <a:ext cx="2144754" cy="461665"/>
          </a:xfrm>
          <a:prstGeom prst="rect">
            <a:avLst/>
          </a:prstGeom>
          <a:noFill/>
        </p:spPr>
        <p:txBody>
          <a:bodyPr wrap="none" rtlCol="0">
            <a:spAutoFit/>
          </a:bodyPr>
          <a:lstStyle/>
          <a:p>
            <a:r>
              <a:rPr lang="en-US" dirty="0"/>
              <a:t>A: Top center</a:t>
            </a:r>
          </a:p>
        </p:txBody>
      </p:sp>
    </p:spTree>
    <p:extLst>
      <p:ext uri="{BB962C8B-B14F-4D97-AF65-F5344CB8AC3E}">
        <p14:creationId xmlns:p14="http://schemas.microsoft.com/office/powerpoint/2010/main" val="377047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57400" y="2590806"/>
            <a:ext cx="4862790" cy="3563186"/>
            <a:chOff x="2514600" y="2667000"/>
            <a:chExt cx="3647092" cy="3563185"/>
          </a:xfrm>
        </p:grpSpPr>
        <p:pic>
          <p:nvPicPr>
            <p:cNvPr id="34" name="Picture 33"/>
            <p:cNvPicPr>
              <a:picLocks/>
            </p:cNvPicPr>
            <p:nvPr/>
          </p:nvPicPr>
          <p:blipFill rotWithShape="1">
            <a:blip r:embed="rId4">
              <a:extLst>
                <a:ext uri="{28A0092B-C50C-407E-A947-70E740481C1C}">
                  <a14:useLocalDpi xmlns:a14="http://schemas.microsoft.com/office/drawing/2010/main" val="0"/>
                </a:ext>
              </a:extLst>
            </a:blip>
            <a:srcRect l="45673" t="39334" r="38328" b="39334"/>
            <a:stretch/>
          </p:blipFill>
          <p:spPr>
            <a:xfrm>
              <a:off x="4637693" y="4706185"/>
              <a:ext cx="1523999" cy="1524000"/>
            </a:xfrm>
            <a:prstGeom prst="rect">
              <a:avLst/>
            </a:prstGeom>
            <a:ln w="38100">
              <a:noFill/>
              <a:prstDash val="dash"/>
            </a:ln>
          </p:spPr>
        </p:pic>
        <p:pic>
          <p:nvPicPr>
            <p:cNvPr id="5" name="Picture 4"/>
            <p:cNvPicPr>
              <a:picLocks/>
            </p:cNvPicPr>
            <p:nvPr/>
          </p:nvPicPr>
          <p:blipFill rotWithShape="1">
            <a:blip r:embed="rId4">
              <a:extLst>
                <a:ext uri="{28A0092B-C50C-407E-A947-70E740481C1C}">
                  <a14:useLocalDpi xmlns:a14="http://schemas.microsoft.com/office/drawing/2010/main" val="0"/>
                </a:ext>
              </a:extLst>
            </a:blip>
            <a:srcRect l="23396" t="11536" r="60605" b="66440"/>
            <a:stretch/>
          </p:blipFill>
          <p:spPr>
            <a:xfrm>
              <a:off x="2514600" y="2667000"/>
              <a:ext cx="1523999" cy="1524000"/>
            </a:xfrm>
            <a:prstGeom prst="rect">
              <a:avLst/>
            </a:prstGeom>
            <a:ln w="38100">
              <a:solidFill>
                <a:srgbClr val="0000FF"/>
              </a:solidFill>
            </a:ln>
          </p:spPr>
        </p:pic>
        <p:sp>
          <p:nvSpPr>
            <p:cNvPr id="13" name="Rectangle 12"/>
            <p:cNvSpPr/>
            <p:nvPr/>
          </p:nvSpPr>
          <p:spPr>
            <a:xfrm flipH="1">
              <a:off x="4641321" y="4700289"/>
              <a:ext cx="1516743" cy="151674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grpSp>
      <p:pic>
        <p:nvPicPr>
          <p:cNvPr id="11" name="Picture 10"/>
          <p:cNvPicPr>
            <a:picLocks/>
          </p:cNvPicPr>
          <p:nvPr/>
        </p:nvPicPr>
        <p:blipFill rotWithShape="1">
          <a:blip r:embed="rId5">
            <a:extLst>
              <a:ext uri="{BEBA8EAE-BF5A-486C-A8C5-ECC9F3942E4B}">
                <a14:imgProps xmlns:a14="http://schemas.microsoft.com/office/drawing/2010/main">
                  <a14:imgLayer r:embed="rId6">
                    <a14:imgEffect>
                      <a14:saturation sat="90000"/>
                    </a14:imgEffect>
                    <a14:imgEffect>
                      <a14:brightnessContrast bright="22000" contrast="-23000"/>
                    </a14:imgEffect>
                  </a14:imgLayer>
                </a14:imgProps>
              </a:ext>
              <a:ext uri="{28A0092B-C50C-407E-A947-70E740481C1C}">
                <a14:useLocalDpi xmlns:a14="http://schemas.microsoft.com/office/drawing/2010/main" val="0"/>
              </a:ext>
            </a:extLst>
          </a:blip>
          <a:srcRect l="8824" t="15490" r="25882" b="12353"/>
          <a:stretch/>
        </p:blipFill>
        <p:spPr>
          <a:xfrm>
            <a:off x="6560468" y="1524000"/>
            <a:ext cx="3929711" cy="2053435"/>
          </a:xfrm>
          <a:prstGeom prst="rect">
            <a:avLst/>
          </a:prstGeom>
        </p:spPr>
      </p:pic>
      <p:pic>
        <p:nvPicPr>
          <p:cNvPr id="10" name="Picture 9"/>
          <p:cNvPicPr>
            <a:picLocks/>
          </p:cNvPicPr>
          <p:nvPr/>
        </p:nvPicPr>
        <p:blipFill rotWithShape="1">
          <a:blip r:embed="rId7">
            <a:extLst>
              <a:ext uri="{BEBA8EAE-BF5A-486C-A8C5-ECC9F3942E4B}">
                <a14:imgProps xmlns:a14="http://schemas.microsoft.com/office/drawing/2010/main">
                  <a14:imgLayer r:embed="rId8">
                    <a14:imgEffect>
                      <a14:saturation sat="80000"/>
                    </a14:imgEffect>
                    <a14:imgEffect>
                      <a14:brightnessContrast bright="16000" contrast="-16000"/>
                    </a14:imgEffect>
                  </a14:imgLayer>
                </a14:imgProps>
              </a:ext>
              <a:ext uri="{28A0092B-C50C-407E-A947-70E740481C1C}">
                <a14:useLocalDpi xmlns:a14="http://schemas.microsoft.com/office/drawing/2010/main" val="0"/>
              </a:ext>
            </a:extLst>
          </a:blip>
          <a:srcRect l="3318" t="5982" r="39506" b="28894"/>
          <a:stretch/>
        </p:blipFill>
        <p:spPr>
          <a:xfrm>
            <a:off x="6319620" y="1653315"/>
            <a:ext cx="3929711" cy="2053435"/>
          </a:xfrm>
          <a:prstGeom prst="rect">
            <a:avLst/>
          </a:prstGeom>
        </p:spPr>
      </p:pic>
      <p:pic>
        <p:nvPicPr>
          <p:cNvPr id="3" name="Picture 2"/>
          <p:cNvPicPr>
            <a:picLocks/>
          </p:cNvPicPr>
          <p:nvPr/>
        </p:nvPicPr>
        <p:blipFill rotWithShape="1">
          <a:blip r:embed="rId9">
            <a:extLst>
              <a:ext uri="{28A0092B-C50C-407E-A947-70E740481C1C}">
                <a14:useLocalDpi xmlns:a14="http://schemas.microsoft.com/office/drawing/2010/main" val="0"/>
              </a:ext>
            </a:extLst>
          </a:blip>
          <a:srcRect l="30316" t="33247" r="15644" b="18814"/>
          <a:stretch/>
        </p:blipFill>
        <p:spPr>
          <a:xfrm flipH="1">
            <a:off x="6082650" y="1782628"/>
            <a:ext cx="3925824" cy="2057400"/>
          </a:xfrm>
          <a:prstGeom prst="rect">
            <a:avLst/>
          </a:prstGeom>
        </p:spPr>
      </p:pic>
      <p:pic>
        <p:nvPicPr>
          <p:cNvPr id="7" name="Picture 6"/>
          <p:cNvPicPr>
            <a:picLocks/>
          </p:cNvPicPr>
          <p:nvPr/>
        </p:nvPicPr>
        <p:blipFill rotWithShape="1">
          <a:blip r:embed="rId10">
            <a:extLst>
              <a:ext uri="{BEBA8EAE-BF5A-486C-A8C5-ECC9F3942E4B}">
                <a14:imgProps xmlns:a14="http://schemas.microsoft.com/office/drawing/2010/main">
                  <a14:imgLayer r:embed="rId11">
                    <a14:imgEffect>
                      <a14:brightnessContrast bright="33000" contrast="6000"/>
                    </a14:imgEffect>
                  </a14:imgLayer>
                </a14:imgProps>
              </a:ext>
              <a:ext uri="{28A0092B-C50C-407E-A947-70E740481C1C}">
                <a14:useLocalDpi xmlns:a14="http://schemas.microsoft.com/office/drawing/2010/main" val="0"/>
              </a:ext>
            </a:extLst>
          </a:blip>
          <a:srcRect l="29638" t="30850" r="11280" b="14185"/>
          <a:stretch/>
        </p:blipFill>
        <p:spPr>
          <a:xfrm>
            <a:off x="5847485" y="1915915"/>
            <a:ext cx="3924028" cy="2053435"/>
          </a:xfrm>
          <a:prstGeom prst="rect">
            <a:avLst/>
          </a:prstGeom>
        </p:spPr>
      </p:pic>
      <p:sp>
        <p:nvSpPr>
          <p:cNvPr id="12" name="Rectangle 11"/>
          <p:cNvSpPr/>
          <p:nvPr/>
        </p:nvSpPr>
        <p:spPr>
          <a:xfrm>
            <a:off x="6827189" y="1915917"/>
            <a:ext cx="846404" cy="63480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108310" tIns="54156" rIns="108310" bIns="54156"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sp>
        <p:nvSpPr>
          <p:cNvPr id="18" name="Rectangle 17"/>
          <p:cNvSpPr/>
          <p:nvPr/>
        </p:nvSpPr>
        <p:spPr>
          <a:xfrm>
            <a:off x="8328241" y="2773737"/>
            <a:ext cx="846404" cy="63480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310" tIns="54156" rIns="108310" bIns="54156" rtlCol="0" anchor="ctr"/>
          <a:lstStyle/>
          <a:p>
            <a:pPr algn="ctr" defTabSz="1083137" eaLnBrk="1" fontAlgn="auto" hangingPunct="1">
              <a:spcBef>
                <a:spcPts val="0"/>
              </a:spcBef>
              <a:spcAft>
                <a:spcPts val="0"/>
              </a:spcAft>
              <a:defRPr/>
            </a:pPr>
            <a:endParaRPr lang="en-US" sz="2150" b="0">
              <a:solidFill>
                <a:prstClr val="white"/>
              </a:solidFill>
              <a:latin typeface="Arial"/>
              <a:cs typeface="Arial"/>
              <a:sym typeface="Gill Sans"/>
            </a:endParaRPr>
          </a:p>
        </p:txBody>
      </p:sp>
      <p:cxnSp>
        <p:nvCxnSpPr>
          <p:cNvPr id="24" name="Straight Arrow Connector 23"/>
          <p:cNvCxnSpPr>
            <a:stCxn id="5" idx="3"/>
            <a:endCxn id="12" idx="1"/>
          </p:cNvCxnSpPr>
          <p:nvPr/>
        </p:nvCxnSpPr>
        <p:spPr>
          <a:xfrm flipV="1">
            <a:off x="4089393" y="2233341"/>
            <a:ext cx="2737788" cy="1119484"/>
          </a:xfrm>
          <a:prstGeom prst="straightConnector1">
            <a:avLst/>
          </a:prstGeom>
          <a:ln w="38100">
            <a:solidFill>
              <a:srgbClr val="0000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0"/>
            <a:endCxn id="18" idx="1"/>
          </p:cNvCxnSpPr>
          <p:nvPr/>
        </p:nvCxnSpPr>
        <p:spPr>
          <a:xfrm flipV="1">
            <a:off x="5904162" y="3091135"/>
            <a:ext cx="2424056" cy="1532954"/>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E6D2207C-9413-8241-A4D7-C1DD7211F129}"/>
              </a:ext>
            </a:extLst>
          </p:cNvPr>
          <p:cNvSpPr>
            <a:spLocks noGrp="1"/>
          </p:cNvSpPr>
          <p:nvPr>
            <p:ph type="title"/>
          </p:nvPr>
        </p:nvSpPr>
        <p:spPr>
          <a:xfrm>
            <a:off x="833220" y="486017"/>
            <a:ext cx="10972800" cy="838200"/>
          </a:xfrm>
        </p:spPr>
        <p:txBody>
          <a:bodyPr>
            <a:normAutofit fontScale="90000"/>
          </a:bodyPr>
          <a:lstStyle/>
          <a:p>
            <a:r>
              <a:rPr lang="en-US" dirty="0"/>
              <a:t>Context prediction: Semantics from a non-semantic task</a:t>
            </a:r>
          </a:p>
        </p:txBody>
      </p:sp>
      <p:sp>
        <p:nvSpPr>
          <p:cNvPr id="8" name="TextBox 7">
            <a:extLst>
              <a:ext uri="{FF2B5EF4-FFF2-40B4-BE49-F238E27FC236}">
                <a16:creationId xmlns:a16="http://schemas.microsoft.com/office/drawing/2014/main" id="{D0EFB565-FB67-0D4A-800A-7D128A385159}"/>
              </a:ext>
            </a:extLst>
          </p:cNvPr>
          <p:cNvSpPr txBox="1"/>
          <p:nvPr/>
        </p:nvSpPr>
        <p:spPr>
          <a:xfrm>
            <a:off x="10231043" y="6476476"/>
            <a:ext cx="1851854" cy="369332"/>
          </a:xfrm>
          <a:prstGeom prst="rect">
            <a:avLst/>
          </a:prstGeom>
          <a:noFill/>
        </p:spPr>
        <p:txBody>
          <a:bodyPr wrap="none" rtlCol="0">
            <a:spAutoFit/>
          </a:bodyPr>
          <a:lstStyle/>
          <a:p>
            <a:r>
              <a:rPr lang="en-US" sz="1800" b="0" dirty="0"/>
              <a:t>Source: A. </a:t>
            </a:r>
            <a:r>
              <a:rPr lang="en-US" sz="1800" b="0" dirty="0" err="1"/>
              <a:t>Efros</a:t>
            </a:r>
            <a:endParaRPr lang="en-US" sz="1800" b="0" dirty="0"/>
          </a:p>
        </p:txBody>
      </p:sp>
    </p:spTree>
    <p:custDataLst>
      <p:tags r:id="rId1"/>
    </p:custDataLst>
    <p:extLst>
      <p:ext uri="{BB962C8B-B14F-4D97-AF65-F5344CB8AC3E}">
        <p14:creationId xmlns:p14="http://schemas.microsoft.com/office/powerpoint/2010/main" val="148046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30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300"/>
                                        <p:tgtEl>
                                          <p:spTgt spid="3"/>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D97A-F323-8B47-8C81-160FA889E41F}"/>
              </a:ext>
            </a:extLst>
          </p:cNvPr>
          <p:cNvSpPr>
            <a:spLocks noGrp="1"/>
          </p:cNvSpPr>
          <p:nvPr>
            <p:ph type="title"/>
          </p:nvPr>
        </p:nvSpPr>
        <p:spPr>
          <a:xfrm>
            <a:off x="271076" y="580174"/>
            <a:ext cx="10515600" cy="688041"/>
          </a:xfrm>
        </p:spPr>
        <p:txBody>
          <a:bodyPr>
            <a:normAutofit/>
          </a:bodyPr>
          <a:lstStyle/>
          <a:p>
            <a:r>
              <a:rPr lang="en-US" sz="2800" dirty="0"/>
              <a:t>Context prediction: Details</a:t>
            </a:r>
          </a:p>
        </p:txBody>
      </p:sp>
      <p:sp>
        <p:nvSpPr>
          <p:cNvPr id="6" name="Rectangle 5">
            <a:extLst>
              <a:ext uri="{FF2B5EF4-FFF2-40B4-BE49-F238E27FC236}">
                <a16:creationId xmlns:a16="http://schemas.microsoft.com/office/drawing/2014/main" id="{6A6E7AC0-8E89-0E47-A36A-8EF09B125EA7}"/>
              </a:ext>
            </a:extLst>
          </p:cNvPr>
          <p:cNvSpPr/>
          <p:nvPr/>
        </p:nvSpPr>
        <p:spPr>
          <a:xfrm>
            <a:off x="304801" y="6238726"/>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2"/>
              </a:rPr>
              <a:t>Unsupervised Visual Representation Learning by Context Prediction</a:t>
            </a:r>
            <a:r>
              <a:rPr lang="en-US" sz="1600" b="0" dirty="0"/>
              <a:t>. ICCV 2015</a:t>
            </a:r>
          </a:p>
        </p:txBody>
      </p:sp>
      <p:pic>
        <p:nvPicPr>
          <p:cNvPr id="13" name="Content Placeholder 12">
            <a:extLst>
              <a:ext uri="{FF2B5EF4-FFF2-40B4-BE49-F238E27FC236}">
                <a16:creationId xmlns:a16="http://schemas.microsoft.com/office/drawing/2014/main" id="{BDAA6BEE-1841-BF40-AE95-DFF1CFD6FB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4481" y="1219200"/>
            <a:ext cx="5373919" cy="3505200"/>
          </a:xfrm>
        </p:spPr>
      </p:pic>
      <p:sp>
        <p:nvSpPr>
          <p:cNvPr id="14" name="TextBox 13">
            <a:extLst>
              <a:ext uri="{FF2B5EF4-FFF2-40B4-BE49-F238E27FC236}">
                <a16:creationId xmlns:a16="http://schemas.microsoft.com/office/drawing/2014/main" id="{AF379004-0FA2-8D4A-BB7A-06BD47642751}"/>
              </a:ext>
            </a:extLst>
          </p:cNvPr>
          <p:cNvSpPr txBox="1"/>
          <p:nvPr/>
        </p:nvSpPr>
        <p:spPr>
          <a:xfrm>
            <a:off x="935183" y="4800600"/>
            <a:ext cx="5160818" cy="1200329"/>
          </a:xfrm>
          <a:prstGeom prst="rect">
            <a:avLst/>
          </a:prstGeom>
          <a:noFill/>
        </p:spPr>
        <p:txBody>
          <a:bodyPr wrap="square" rtlCol="0">
            <a:spAutoFit/>
          </a:bodyPr>
          <a:lstStyle/>
          <a:p>
            <a:r>
              <a:rPr lang="en-US" b="0" dirty="0"/>
              <a:t>Prevent “cheating”: sample patches with gaps, pre-process to overcome chromatic aberration</a:t>
            </a:r>
          </a:p>
        </p:txBody>
      </p:sp>
      <p:pic>
        <p:nvPicPr>
          <p:cNvPr id="16" name="Picture 15">
            <a:extLst>
              <a:ext uri="{FF2B5EF4-FFF2-40B4-BE49-F238E27FC236}">
                <a16:creationId xmlns:a16="http://schemas.microsoft.com/office/drawing/2014/main" id="{836FC3EA-15E5-8641-8261-AA7A2DC02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383" y="1924841"/>
            <a:ext cx="4380737" cy="4099560"/>
          </a:xfrm>
          <a:prstGeom prst="rect">
            <a:avLst/>
          </a:prstGeom>
        </p:spPr>
      </p:pic>
      <p:sp>
        <p:nvSpPr>
          <p:cNvPr id="17" name="TextBox 16">
            <a:extLst>
              <a:ext uri="{FF2B5EF4-FFF2-40B4-BE49-F238E27FC236}">
                <a16:creationId xmlns:a16="http://schemas.microsoft.com/office/drawing/2014/main" id="{2AC7DF30-AE97-4848-AB5A-2E2C1DFD6D98}"/>
              </a:ext>
            </a:extLst>
          </p:cNvPr>
          <p:cNvSpPr txBox="1"/>
          <p:nvPr/>
        </p:nvSpPr>
        <p:spPr>
          <a:xfrm>
            <a:off x="7391400" y="1134963"/>
            <a:ext cx="3523722" cy="461665"/>
          </a:xfrm>
          <a:prstGeom prst="rect">
            <a:avLst/>
          </a:prstGeom>
          <a:noFill/>
        </p:spPr>
        <p:txBody>
          <a:bodyPr wrap="none" rtlCol="0">
            <a:spAutoFit/>
          </a:bodyPr>
          <a:lstStyle/>
          <a:p>
            <a:r>
              <a:rPr lang="en-US" b="0" dirty="0" err="1"/>
              <a:t>AlexNet</a:t>
            </a:r>
            <a:r>
              <a:rPr lang="en-US" b="0" dirty="0"/>
              <a:t>-like architecture</a:t>
            </a:r>
          </a:p>
        </p:txBody>
      </p:sp>
      <p:sp>
        <p:nvSpPr>
          <p:cNvPr id="18" name="TextBox 17">
            <a:extLst>
              <a:ext uri="{FF2B5EF4-FFF2-40B4-BE49-F238E27FC236}">
                <a16:creationId xmlns:a16="http://schemas.microsoft.com/office/drawing/2014/main" id="{DA21F4AF-F0A2-4249-AF08-5253978880FA}"/>
              </a:ext>
            </a:extLst>
          </p:cNvPr>
          <p:cNvSpPr txBox="1"/>
          <p:nvPr/>
        </p:nvSpPr>
        <p:spPr>
          <a:xfrm>
            <a:off x="8610600" y="4800600"/>
            <a:ext cx="1066800" cy="584775"/>
          </a:xfrm>
          <a:prstGeom prst="rect">
            <a:avLst/>
          </a:prstGeom>
          <a:noFill/>
        </p:spPr>
        <p:txBody>
          <a:bodyPr wrap="square" rtlCol="0">
            <a:spAutoFit/>
          </a:bodyPr>
          <a:lstStyle/>
          <a:p>
            <a:pPr algn="ctr"/>
            <a:r>
              <a:rPr lang="en-US" sz="1600" b="0" dirty="0"/>
              <a:t>shared weights</a:t>
            </a:r>
          </a:p>
        </p:txBody>
      </p:sp>
      <p:sp>
        <p:nvSpPr>
          <p:cNvPr id="19" name="TextBox 18">
            <a:extLst>
              <a:ext uri="{FF2B5EF4-FFF2-40B4-BE49-F238E27FC236}">
                <a16:creationId xmlns:a16="http://schemas.microsoft.com/office/drawing/2014/main" id="{BB0A77E8-4A24-D54F-AE73-E0C85A9F8230}"/>
              </a:ext>
            </a:extLst>
          </p:cNvPr>
          <p:cNvSpPr txBox="1"/>
          <p:nvPr/>
        </p:nvSpPr>
        <p:spPr>
          <a:xfrm>
            <a:off x="8153400" y="1641532"/>
            <a:ext cx="1981200" cy="338554"/>
          </a:xfrm>
          <a:prstGeom prst="rect">
            <a:avLst/>
          </a:prstGeom>
          <a:noFill/>
        </p:spPr>
        <p:txBody>
          <a:bodyPr wrap="square" rtlCol="0">
            <a:spAutoFit/>
          </a:bodyPr>
          <a:lstStyle/>
          <a:p>
            <a:pPr algn="ctr"/>
            <a:r>
              <a:rPr lang="en-US" sz="1600" b="0" dirty="0" err="1"/>
              <a:t>softmax</a:t>
            </a:r>
            <a:endParaRPr lang="en-US" sz="1600" b="0" dirty="0"/>
          </a:p>
        </p:txBody>
      </p:sp>
    </p:spTree>
    <p:extLst>
      <p:ext uri="{BB962C8B-B14F-4D97-AF65-F5344CB8AC3E}">
        <p14:creationId xmlns:p14="http://schemas.microsoft.com/office/powerpoint/2010/main" val="40357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EB45-41F5-2C48-89FF-BD422CB6B5DA}"/>
              </a:ext>
            </a:extLst>
          </p:cNvPr>
          <p:cNvSpPr>
            <a:spLocks noGrp="1"/>
          </p:cNvSpPr>
          <p:nvPr>
            <p:ph type="title"/>
          </p:nvPr>
        </p:nvSpPr>
        <p:spPr/>
        <p:txBody>
          <a:bodyPr/>
          <a:lstStyle/>
          <a:p>
            <a:r>
              <a:rPr lang="en-US" dirty="0"/>
              <a:t>Context prediction: Results</a:t>
            </a:r>
          </a:p>
        </p:txBody>
      </p:sp>
      <p:sp>
        <p:nvSpPr>
          <p:cNvPr id="3" name="Content Placeholder 2">
            <a:extLst>
              <a:ext uri="{FF2B5EF4-FFF2-40B4-BE49-F238E27FC236}">
                <a16:creationId xmlns:a16="http://schemas.microsoft.com/office/drawing/2014/main" id="{196FD90D-ED88-9C47-B110-7083BEF3CDB4}"/>
              </a:ext>
            </a:extLst>
          </p:cNvPr>
          <p:cNvSpPr>
            <a:spLocks noGrp="1"/>
          </p:cNvSpPr>
          <p:nvPr>
            <p:ph idx="1"/>
          </p:nvPr>
        </p:nvSpPr>
        <p:spPr/>
        <p:txBody>
          <a:bodyPr/>
          <a:lstStyle/>
          <a:p>
            <a:pPr marL="457200" indent="-457200">
              <a:buFont typeface="Arial" panose="020B0604020202020204" pitchFamily="34" charset="0"/>
              <a:buChar char="•"/>
            </a:pPr>
            <a:r>
              <a:rPr lang="en-US" dirty="0"/>
              <a:t>Use learned weights in R-CNN model to perform detection on PASCAL VOC 2007 </a:t>
            </a:r>
          </a:p>
          <a:p>
            <a:pPr marL="457200" indent="-457200">
              <a:buFont typeface="Arial" panose="020B0604020202020204" pitchFamily="34" charset="0"/>
              <a:buChar char="•"/>
            </a:pPr>
            <a:r>
              <a:rPr lang="en-US" dirty="0"/>
              <a:t>Unsupervised pre-training is 5% </a:t>
            </a:r>
            <a:r>
              <a:rPr lang="en-US" dirty="0" err="1"/>
              <a:t>mAP</a:t>
            </a:r>
            <a:r>
              <a:rPr lang="en-US" dirty="0"/>
              <a:t> better than training from scratch, but still 8% below pre-training with ImageNet label supervision</a:t>
            </a:r>
          </a:p>
        </p:txBody>
      </p:sp>
      <p:sp>
        <p:nvSpPr>
          <p:cNvPr id="4" name="Rectangle 3">
            <a:extLst>
              <a:ext uri="{FF2B5EF4-FFF2-40B4-BE49-F238E27FC236}">
                <a16:creationId xmlns:a16="http://schemas.microsoft.com/office/drawing/2014/main" id="{6EFF3E57-E6A4-9A46-8951-0AF4F1B3F922}"/>
              </a:ext>
            </a:extLst>
          </p:cNvPr>
          <p:cNvSpPr/>
          <p:nvPr/>
        </p:nvSpPr>
        <p:spPr>
          <a:xfrm>
            <a:off x="392152" y="6316593"/>
            <a:ext cx="11582400" cy="338554"/>
          </a:xfrm>
          <a:prstGeom prst="rect">
            <a:avLst/>
          </a:prstGeom>
        </p:spPr>
        <p:txBody>
          <a:bodyPr wrap="square">
            <a:spAutoFit/>
          </a:bodyPr>
          <a:lstStyle/>
          <a:p>
            <a:pPr algn="ctr"/>
            <a:r>
              <a:rPr lang="en-US" sz="1600" b="0" dirty="0"/>
              <a:t>C. </a:t>
            </a:r>
            <a:r>
              <a:rPr lang="en-US" sz="1600" b="0" dirty="0" err="1"/>
              <a:t>Doersch</a:t>
            </a:r>
            <a:r>
              <a:rPr lang="en-US" sz="1600" b="0" dirty="0"/>
              <a:t>, A. Gupta, A. </a:t>
            </a:r>
            <a:r>
              <a:rPr lang="en-US" sz="1600" b="0" dirty="0" err="1"/>
              <a:t>Efros</a:t>
            </a:r>
            <a:r>
              <a:rPr lang="en-US" sz="1600" b="0" dirty="0"/>
              <a:t>. </a:t>
            </a:r>
            <a:r>
              <a:rPr lang="en-US" sz="1600" b="0" dirty="0">
                <a:hlinkClick r:id="rId2"/>
              </a:rPr>
              <a:t>Unsupervised Visual Representation Learning by Context Prediction</a:t>
            </a:r>
            <a:r>
              <a:rPr lang="en-US" sz="1600" b="0" dirty="0"/>
              <a:t>. ICCV 2015</a:t>
            </a:r>
          </a:p>
        </p:txBody>
      </p:sp>
    </p:spTree>
    <p:extLst>
      <p:ext uri="{BB962C8B-B14F-4D97-AF65-F5344CB8AC3E}">
        <p14:creationId xmlns:p14="http://schemas.microsoft.com/office/powerpoint/2010/main" val="2752141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a:xfrm>
            <a:off x="76200" y="536520"/>
            <a:ext cx="10515600" cy="688041"/>
          </a:xfrm>
        </p:spPr>
        <p:txBody>
          <a:bodyPr>
            <a:normAutofit/>
          </a:bodyPr>
          <a:lstStyle/>
          <a:p>
            <a:r>
              <a:rPr lang="en-US" sz="3600" dirty="0"/>
              <a:t>Jigsaw puzzle solving</a:t>
            </a:r>
          </a:p>
        </p:txBody>
      </p:sp>
      <p:sp>
        <p:nvSpPr>
          <p:cNvPr id="4" name="Rectangle 3">
            <a:extLst>
              <a:ext uri="{FF2B5EF4-FFF2-40B4-BE49-F238E27FC236}">
                <a16:creationId xmlns:a16="http://schemas.microsoft.com/office/drawing/2014/main" id="{72BF7CAB-E45A-464C-AE29-951AC85753E0}"/>
              </a:ext>
            </a:extLst>
          </p:cNvPr>
          <p:cNvSpPr/>
          <p:nvPr/>
        </p:nvSpPr>
        <p:spPr>
          <a:xfrm>
            <a:off x="76200" y="6320582"/>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2"/>
              </a:rPr>
              <a:t>Unsupervised Learning of Visual Representations by Solving Jigsaw Puzzles</a:t>
            </a:r>
            <a:r>
              <a:rPr lang="en-US" sz="1600" b="0" dirty="0"/>
              <a:t>. ECCV 2016</a:t>
            </a:r>
          </a:p>
        </p:txBody>
      </p:sp>
      <p:pic>
        <p:nvPicPr>
          <p:cNvPr id="10" name="Content Placeholder 9">
            <a:extLst>
              <a:ext uri="{FF2B5EF4-FFF2-40B4-BE49-F238E27FC236}">
                <a16:creationId xmlns:a16="http://schemas.microsoft.com/office/drawing/2014/main" id="{AA16B31F-9707-B447-AE58-911EE38547D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2174"/>
          <a:stretch/>
        </p:blipFill>
        <p:spPr>
          <a:xfrm>
            <a:off x="304800" y="1524000"/>
            <a:ext cx="11638054" cy="3429000"/>
          </a:xfrm>
        </p:spPr>
      </p:pic>
      <p:sp>
        <p:nvSpPr>
          <p:cNvPr id="11" name="TextBox 10">
            <a:extLst>
              <a:ext uri="{FF2B5EF4-FFF2-40B4-BE49-F238E27FC236}">
                <a16:creationId xmlns:a16="http://schemas.microsoft.com/office/drawing/2014/main" id="{CED6D55D-0F5F-0740-85CA-4AAE54275600}"/>
              </a:ext>
            </a:extLst>
          </p:cNvPr>
          <p:cNvSpPr txBox="1"/>
          <p:nvPr/>
        </p:nvSpPr>
        <p:spPr>
          <a:xfrm>
            <a:off x="1447800" y="1219200"/>
            <a:ext cx="1999265" cy="461665"/>
          </a:xfrm>
          <a:prstGeom prst="rect">
            <a:avLst/>
          </a:prstGeom>
          <a:noFill/>
        </p:spPr>
        <p:txBody>
          <a:bodyPr wrap="none" rtlCol="0">
            <a:spAutoFit/>
          </a:bodyPr>
          <a:lstStyle/>
          <a:p>
            <a:r>
              <a:rPr lang="en-US" b="0" dirty="0"/>
              <a:t>Crop out tiles</a:t>
            </a:r>
          </a:p>
        </p:txBody>
      </p:sp>
      <p:sp>
        <p:nvSpPr>
          <p:cNvPr id="12" name="TextBox 11">
            <a:extLst>
              <a:ext uri="{FF2B5EF4-FFF2-40B4-BE49-F238E27FC236}">
                <a16:creationId xmlns:a16="http://schemas.microsoft.com/office/drawing/2014/main" id="{6C5091DD-EBC8-D44B-AFB3-277D8C99546E}"/>
              </a:ext>
            </a:extLst>
          </p:cNvPr>
          <p:cNvSpPr txBox="1"/>
          <p:nvPr/>
        </p:nvSpPr>
        <p:spPr>
          <a:xfrm>
            <a:off x="6096000" y="1219199"/>
            <a:ext cx="1137684" cy="461665"/>
          </a:xfrm>
          <a:prstGeom prst="rect">
            <a:avLst/>
          </a:prstGeom>
          <a:noFill/>
        </p:spPr>
        <p:txBody>
          <a:bodyPr wrap="none" rtlCol="0">
            <a:spAutoFit/>
          </a:bodyPr>
          <a:lstStyle/>
          <a:p>
            <a:r>
              <a:rPr lang="en-US" b="0" dirty="0"/>
              <a:t>Shuffle</a:t>
            </a:r>
          </a:p>
        </p:txBody>
      </p:sp>
      <p:sp>
        <p:nvSpPr>
          <p:cNvPr id="13" name="TextBox 12">
            <a:extLst>
              <a:ext uri="{FF2B5EF4-FFF2-40B4-BE49-F238E27FC236}">
                <a16:creationId xmlns:a16="http://schemas.microsoft.com/office/drawing/2014/main" id="{325ABE7A-8F02-0F4E-B4EA-9281EF8791F1}"/>
              </a:ext>
            </a:extLst>
          </p:cNvPr>
          <p:cNvSpPr txBox="1"/>
          <p:nvPr/>
        </p:nvSpPr>
        <p:spPr>
          <a:xfrm>
            <a:off x="8458200" y="1194815"/>
            <a:ext cx="3571812" cy="461665"/>
          </a:xfrm>
          <a:prstGeom prst="rect">
            <a:avLst/>
          </a:prstGeom>
          <a:noFill/>
        </p:spPr>
        <p:txBody>
          <a:bodyPr wrap="none" rtlCol="0">
            <a:spAutoFit/>
          </a:bodyPr>
          <a:lstStyle/>
          <a:p>
            <a:r>
              <a:rPr lang="en-US" b="0" dirty="0"/>
              <a:t>Pretext task: reassemble</a:t>
            </a:r>
          </a:p>
        </p:txBody>
      </p:sp>
      <p:sp>
        <p:nvSpPr>
          <p:cNvPr id="14" name="TextBox 13">
            <a:extLst>
              <a:ext uri="{FF2B5EF4-FFF2-40B4-BE49-F238E27FC236}">
                <a16:creationId xmlns:a16="http://schemas.microsoft.com/office/drawing/2014/main" id="{B3BF0C84-D1C7-8E43-AE03-35EA685F8F08}"/>
              </a:ext>
            </a:extLst>
          </p:cNvPr>
          <p:cNvSpPr txBox="1"/>
          <p:nvPr/>
        </p:nvSpPr>
        <p:spPr>
          <a:xfrm>
            <a:off x="348567" y="5181600"/>
            <a:ext cx="11462433" cy="461665"/>
          </a:xfrm>
          <a:prstGeom prst="rect">
            <a:avLst/>
          </a:prstGeom>
          <a:noFill/>
        </p:spPr>
        <p:txBody>
          <a:bodyPr wrap="none" rtlCol="0">
            <a:spAutoFit/>
          </a:bodyPr>
          <a:lstStyle/>
          <a:p>
            <a:r>
              <a:rPr lang="en-US" b="0" dirty="0"/>
              <a:t>Claim: jigsaw solving is easier than context prediction, trains faster, transfers better</a:t>
            </a:r>
          </a:p>
        </p:txBody>
      </p:sp>
    </p:spTree>
    <p:extLst>
      <p:ext uri="{BB962C8B-B14F-4D97-AF65-F5344CB8AC3E}">
        <p14:creationId xmlns:p14="http://schemas.microsoft.com/office/powerpoint/2010/main" val="313142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a:xfrm>
            <a:off x="152400" y="697459"/>
            <a:ext cx="10515600" cy="688041"/>
          </a:xfrm>
        </p:spPr>
        <p:txBody>
          <a:bodyPr>
            <a:normAutofit/>
          </a:bodyPr>
          <a:lstStyle/>
          <a:p>
            <a:r>
              <a:rPr lang="en-US" sz="3600" dirty="0"/>
              <a:t>Jigsaw puzzle solving: Details</a:t>
            </a:r>
          </a:p>
        </p:txBody>
      </p:sp>
      <p:pic>
        <p:nvPicPr>
          <p:cNvPr id="6" name="Content Placeholder 5">
            <a:extLst>
              <a:ext uri="{FF2B5EF4-FFF2-40B4-BE49-F238E27FC236}">
                <a16:creationId xmlns:a16="http://schemas.microsoft.com/office/drawing/2014/main" id="{8BB5B9DF-393F-C947-A3F4-64B7ECBCDC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17"/>
          <a:stretch/>
        </p:blipFill>
        <p:spPr>
          <a:xfrm>
            <a:off x="152400" y="1534180"/>
            <a:ext cx="11805319" cy="3886200"/>
          </a:xfrm>
        </p:spPr>
      </p:pic>
      <p:sp>
        <p:nvSpPr>
          <p:cNvPr id="3" name="TextBox 2">
            <a:extLst>
              <a:ext uri="{FF2B5EF4-FFF2-40B4-BE49-F238E27FC236}">
                <a16:creationId xmlns:a16="http://schemas.microsoft.com/office/drawing/2014/main" id="{27027FF1-8041-814F-BA03-B1B4F6F214C1}"/>
              </a:ext>
            </a:extLst>
          </p:cNvPr>
          <p:cNvSpPr txBox="1"/>
          <p:nvPr/>
        </p:nvSpPr>
        <p:spPr>
          <a:xfrm>
            <a:off x="6643283" y="1153180"/>
            <a:ext cx="3948517" cy="461665"/>
          </a:xfrm>
          <a:prstGeom prst="rect">
            <a:avLst/>
          </a:prstGeom>
          <a:noFill/>
        </p:spPr>
        <p:txBody>
          <a:bodyPr wrap="none" rtlCol="0">
            <a:spAutoFit/>
          </a:bodyPr>
          <a:lstStyle/>
          <a:p>
            <a:r>
              <a:rPr lang="en-US" b="0" dirty="0"/>
              <a:t>Context free network (CFN)</a:t>
            </a:r>
          </a:p>
        </p:txBody>
      </p:sp>
      <p:sp>
        <p:nvSpPr>
          <p:cNvPr id="5" name="TextBox 4">
            <a:extLst>
              <a:ext uri="{FF2B5EF4-FFF2-40B4-BE49-F238E27FC236}">
                <a16:creationId xmlns:a16="http://schemas.microsoft.com/office/drawing/2014/main" id="{19C915F9-00A4-EE43-87F8-B311D41DF32B}"/>
              </a:ext>
            </a:extLst>
          </p:cNvPr>
          <p:cNvSpPr txBox="1"/>
          <p:nvPr/>
        </p:nvSpPr>
        <p:spPr>
          <a:xfrm>
            <a:off x="152400" y="5191780"/>
            <a:ext cx="1905000" cy="954107"/>
          </a:xfrm>
          <a:prstGeom prst="rect">
            <a:avLst/>
          </a:prstGeom>
          <a:noFill/>
        </p:spPr>
        <p:txBody>
          <a:bodyPr wrap="square" rtlCol="0">
            <a:spAutoFit/>
          </a:bodyPr>
          <a:lstStyle/>
          <a:p>
            <a:pPr algn="ctr"/>
            <a:r>
              <a:rPr lang="en-US" sz="1400" b="0" dirty="0"/>
              <a:t>Predetermined set of 1000 permutations</a:t>
            </a:r>
          </a:p>
          <a:p>
            <a:pPr algn="ctr"/>
            <a:r>
              <a:rPr lang="en-US" sz="1400" b="0" dirty="0"/>
              <a:t>(out of 362,880 possible)</a:t>
            </a:r>
          </a:p>
        </p:txBody>
      </p:sp>
      <p:sp>
        <p:nvSpPr>
          <p:cNvPr id="7" name="Rectangle 6">
            <a:extLst>
              <a:ext uri="{FF2B5EF4-FFF2-40B4-BE49-F238E27FC236}">
                <a16:creationId xmlns:a16="http://schemas.microsoft.com/office/drawing/2014/main" id="{2BCC222A-07D3-E94C-BACB-2D002AD50A86}"/>
              </a:ext>
            </a:extLst>
          </p:cNvPr>
          <p:cNvSpPr/>
          <p:nvPr/>
        </p:nvSpPr>
        <p:spPr>
          <a:xfrm>
            <a:off x="76200" y="6287129"/>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3"/>
              </a:rPr>
              <a:t>Unsupervised Learning of Visual Representations by Solving Jigsaw Puzzles</a:t>
            </a:r>
            <a:r>
              <a:rPr lang="en-US" sz="1600" b="0" dirty="0"/>
              <a:t>. ECCV 2016</a:t>
            </a:r>
          </a:p>
        </p:txBody>
      </p:sp>
    </p:spTree>
    <p:extLst>
      <p:ext uri="{BB962C8B-B14F-4D97-AF65-F5344CB8AC3E}">
        <p14:creationId xmlns:p14="http://schemas.microsoft.com/office/powerpoint/2010/main" val="149703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9C61-3138-4249-AD05-F9E49F63386B}"/>
              </a:ext>
            </a:extLst>
          </p:cNvPr>
          <p:cNvSpPr>
            <a:spLocks noGrp="1"/>
          </p:cNvSpPr>
          <p:nvPr>
            <p:ph type="title"/>
          </p:nvPr>
        </p:nvSpPr>
        <p:spPr>
          <a:xfrm>
            <a:off x="533400" y="621681"/>
            <a:ext cx="10515600" cy="688041"/>
          </a:xfrm>
        </p:spPr>
        <p:txBody>
          <a:bodyPr>
            <a:normAutofit/>
          </a:bodyPr>
          <a:lstStyle/>
          <a:p>
            <a:r>
              <a:rPr lang="en-US" sz="3200" dirty="0"/>
              <a:t>Jigsaw puzzle solving: Transfer results</a:t>
            </a:r>
          </a:p>
        </p:txBody>
      </p:sp>
      <p:sp>
        <p:nvSpPr>
          <p:cNvPr id="7" name="Rectangle 6">
            <a:extLst>
              <a:ext uri="{FF2B5EF4-FFF2-40B4-BE49-F238E27FC236}">
                <a16:creationId xmlns:a16="http://schemas.microsoft.com/office/drawing/2014/main" id="{2BCC222A-07D3-E94C-BACB-2D002AD50A86}"/>
              </a:ext>
            </a:extLst>
          </p:cNvPr>
          <p:cNvSpPr/>
          <p:nvPr/>
        </p:nvSpPr>
        <p:spPr>
          <a:xfrm>
            <a:off x="114300" y="6287129"/>
            <a:ext cx="12115800" cy="338554"/>
          </a:xfrm>
          <a:prstGeom prst="rect">
            <a:avLst/>
          </a:prstGeom>
        </p:spPr>
        <p:txBody>
          <a:bodyPr wrap="square">
            <a:spAutoFit/>
          </a:bodyPr>
          <a:lstStyle/>
          <a:p>
            <a:pPr algn="ctr"/>
            <a:r>
              <a:rPr lang="en-US" sz="1600" b="0" dirty="0"/>
              <a:t>M. </a:t>
            </a:r>
            <a:r>
              <a:rPr lang="en-US" sz="1600" b="0" dirty="0" err="1"/>
              <a:t>Noroozi</a:t>
            </a:r>
            <a:r>
              <a:rPr lang="en-US" sz="1600" b="0" dirty="0"/>
              <a:t> and P. </a:t>
            </a:r>
            <a:r>
              <a:rPr lang="en-US" sz="1600" b="0" dirty="0" err="1"/>
              <a:t>Favaro</a:t>
            </a:r>
            <a:r>
              <a:rPr lang="en-US" sz="1600" b="0" dirty="0"/>
              <a:t>. </a:t>
            </a:r>
            <a:r>
              <a:rPr lang="en-US" sz="1600" b="0" dirty="0">
                <a:hlinkClick r:id="rId2"/>
              </a:rPr>
              <a:t>Unsupervised Learning of Visual Representations by Solving Jigsaw Puzzles</a:t>
            </a:r>
            <a:r>
              <a:rPr lang="en-US" sz="1600" b="0" dirty="0"/>
              <a:t>. ECCV 2016</a:t>
            </a:r>
          </a:p>
        </p:txBody>
      </p:sp>
      <p:pic>
        <p:nvPicPr>
          <p:cNvPr id="10" name="Picture 9">
            <a:extLst>
              <a:ext uri="{FF2B5EF4-FFF2-40B4-BE49-F238E27FC236}">
                <a16:creationId xmlns:a16="http://schemas.microsoft.com/office/drawing/2014/main" id="{A2F08071-5187-BF42-BE2D-AC5CEBE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47800"/>
            <a:ext cx="11277600" cy="3108904"/>
          </a:xfrm>
          <a:prstGeom prst="rect">
            <a:avLst/>
          </a:prstGeom>
        </p:spPr>
      </p:pic>
    </p:spTree>
    <p:extLst>
      <p:ext uri="{BB962C8B-B14F-4D97-AF65-F5344CB8AC3E}">
        <p14:creationId xmlns:p14="http://schemas.microsoft.com/office/powerpoint/2010/main" val="281063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523A9-0B76-8647-8919-C7DC8A25670D}"/>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AD0347E-8D67-9D4C-9D75-98727567ADB6}"/>
              </a:ext>
            </a:extLst>
          </p:cNvPr>
          <p:cNvSpPr>
            <a:spLocks noGrp="1"/>
          </p:cNvSpPr>
          <p:nvPr>
            <p:ph idx="1"/>
          </p:nvPr>
        </p:nvSpPr>
        <p:spPr/>
        <p:txBody>
          <a:bodyPr/>
          <a:lstStyle/>
          <a:p>
            <a:pPr marL="457200" indent="-457200">
              <a:buFont typeface="Arial" panose="020B0604020202020204" pitchFamily="34" charset="0"/>
              <a:buChar char="•"/>
            </a:pPr>
            <a:r>
              <a:rPr lang="en-US" dirty="0"/>
              <a:t>Overcoming reliance on </a:t>
            </a:r>
            <a:r>
              <a:rPr lang="en-US" i="1" dirty="0"/>
              <a:t>supervised pre-training</a:t>
            </a:r>
          </a:p>
        </p:txBody>
      </p:sp>
      <p:pic>
        <p:nvPicPr>
          <p:cNvPr id="6" name="Picture 5">
            <a:extLst>
              <a:ext uri="{FF2B5EF4-FFF2-40B4-BE49-F238E27FC236}">
                <a16:creationId xmlns:a16="http://schemas.microsoft.com/office/drawing/2014/main" id="{C619AD97-BA61-0240-B529-E4E35202B578}"/>
              </a:ext>
            </a:extLst>
          </p:cNvPr>
          <p:cNvPicPr>
            <a:picLocks noChangeAspect="1"/>
          </p:cNvPicPr>
          <p:nvPr/>
        </p:nvPicPr>
        <p:blipFill>
          <a:blip r:embed="rId2"/>
          <a:stretch>
            <a:fillRect/>
          </a:stretch>
        </p:blipFill>
        <p:spPr>
          <a:xfrm>
            <a:off x="1409700" y="1911350"/>
            <a:ext cx="9372600" cy="3035300"/>
          </a:xfrm>
          <a:prstGeom prst="rect">
            <a:avLst/>
          </a:prstGeom>
        </p:spPr>
      </p:pic>
      <p:sp>
        <p:nvSpPr>
          <p:cNvPr id="7" name="Rectangle 6">
            <a:extLst>
              <a:ext uri="{FF2B5EF4-FFF2-40B4-BE49-F238E27FC236}">
                <a16:creationId xmlns:a16="http://schemas.microsoft.com/office/drawing/2014/main" id="{13E441CE-7608-804F-A7DA-37157973ED80}"/>
              </a:ext>
            </a:extLst>
          </p:cNvPr>
          <p:cNvSpPr/>
          <p:nvPr/>
        </p:nvSpPr>
        <p:spPr>
          <a:xfrm>
            <a:off x="9982200" y="6323309"/>
            <a:ext cx="2133600" cy="338554"/>
          </a:xfrm>
          <a:prstGeom prst="rect">
            <a:avLst/>
          </a:prstGeom>
        </p:spPr>
        <p:txBody>
          <a:bodyPr wrap="square">
            <a:spAutoFit/>
          </a:bodyPr>
          <a:lstStyle/>
          <a:p>
            <a:pPr algn="ctr"/>
            <a:r>
              <a:rPr lang="en-US" sz="1600" b="0" dirty="0">
                <a:hlinkClick r:id="rId3"/>
              </a:rPr>
              <a:t>Figure source</a:t>
            </a:r>
            <a:endParaRPr lang="en-US" sz="1600" b="0" dirty="0"/>
          </a:p>
        </p:txBody>
      </p:sp>
      <p:cxnSp>
        <p:nvCxnSpPr>
          <p:cNvPr id="5" name="Straight Connector 4">
            <a:extLst>
              <a:ext uri="{FF2B5EF4-FFF2-40B4-BE49-F238E27FC236}">
                <a16:creationId xmlns:a16="http://schemas.microsoft.com/office/drawing/2014/main" id="{5849C6E9-C2AD-F34C-AFF8-D894E6862F90}"/>
              </a:ext>
            </a:extLst>
          </p:cNvPr>
          <p:cNvCxnSpPr>
            <a:cxnSpLocks/>
          </p:cNvCxnSpPr>
          <p:nvPr/>
        </p:nvCxnSpPr>
        <p:spPr bwMode="auto">
          <a:xfrm flipV="1">
            <a:off x="2438400" y="2743200"/>
            <a:ext cx="3124200" cy="2203450"/>
          </a:xfrm>
          <a:prstGeom prst="line">
            <a:avLst/>
          </a:prstGeom>
          <a:solidFill>
            <a:schemeClr val="accent1"/>
          </a:solidFill>
          <a:ln w="127000" cap="flat" cmpd="sng" algn="ctr">
            <a:solidFill>
              <a:srgbClr val="FF000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8713F2B8-6EC8-4D4E-8F8B-7CADD68BB21F}"/>
              </a:ext>
            </a:extLst>
          </p:cNvPr>
          <p:cNvCxnSpPr>
            <a:cxnSpLocks/>
          </p:cNvCxnSpPr>
          <p:nvPr/>
        </p:nvCxnSpPr>
        <p:spPr bwMode="auto">
          <a:xfrm flipH="1" flipV="1">
            <a:off x="2438400" y="2895600"/>
            <a:ext cx="3200400" cy="2050108"/>
          </a:xfrm>
          <a:prstGeom prst="line">
            <a:avLst/>
          </a:prstGeom>
          <a:solidFill>
            <a:schemeClr val="accent1"/>
          </a:solidFill>
          <a:ln w="127000" cap="flat" cmpd="sng" algn="ctr">
            <a:solidFill>
              <a:srgbClr val="FF0000"/>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53F1ECD6-49B7-8341-953D-9B1D999307ED}"/>
              </a:ext>
            </a:extLst>
          </p:cNvPr>
          <p:cNvSpPr txBox="1"/>
          <p:nvPr/>
        </p:nvSpPr>
        <p:spPr>
          <a:xfrm>
            <a:off x="3034530" y="5096817"/>
            <a:ext cx="1931939" cy="461665"/>
          </a:xfrm>
          <a:prstGeom prst="rect">
            <a:avLst/>
          </a:prstGeom>
          <a:noFill/>
        </p:spPr>
        <p:txBody>
          <a:bodyPr wrap="none" rtlCol="0">
            <a:spAutoFit/>
          </a:bodyPr>
          <a:lstStyle/>
          <a:p>
            <a:r>
              <a:rPr lang="en-US" dirty="0">
                <a:solidFill>
                  <a:srgbClr val="FF0000"/>
                </a:solidFill>
              </a:rPr>
              <a:t>Pretext task</a:t>
            </a:r>
          </a:p>
        </p:txBody>
      </p:sp>
      <p:sp>
        <p:nvSpPr>
          <p:cNvPr id="13" name="Oval 12">
            <a:extLst>
              <a:ext uri="{FF2B5EF4-FFF2-40B4-BE49-F238E27FC236}">
                <a16:creationId xmlns:a16="http://schemas.microsoft.com/office/drawing/2014/main" id="{1F98B25D-CC66-E040-9665-990E0A1E549B}"/>
              </a:ext>
            </a:extLst>
          </p:cNvPr>
          <p:cNvSpPr/>
          <p:nvPr/>
        </p:nvSpPr>
        <p:spPr bwMode="auto">
          <a:xfrm>
            <a:off x="2438400" y="2362200"/>
            <a:ext cx="1752600" cy="533400"/>
          </a:xfrm>
          <a:prstGeom prst="ellipse">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9369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a:xfrm>
            <a:off x="349135" y="511628"/>
            <a:ext cx="10515600" cy="688041"/>
          </a:xfrm>
        </p:spPr>
        <p:txBody>
          <a:bodyPr>
            <a:normAutofit/>
          </a:bodyPr>
          <a:lstStyle/>
          <a:p>
            <a:r>
              <a:rPr lang="en-US" sz="3200" dirty="0"/>
              <a:t>Rotation prediction</a:t>
            </a:r>
          </a:p>
        </p:txBody>
      </p:sp>
      <p:sp>
        <p:nvSpPr>
          <p:cNvPr id="4" name="Rectangle 3">
            <a:extLst>
              <a:ext uri="{FF2B5EF4-FFF2-40B4-BE49-F238E27FC236}">
                <a16:creationId xmlns:a16="http://schemas.microsoft.com/office/drawing/2014/main" id="{F48C8622-9470-8C4C-AFC4-1D5906A4AD01}"/>
              </a:ext>
            </a:extLst>
          </p:cNvPr>
          <p:cNvSpPr/>
          <p:nvPr/>
        </p:nvSpPr>
        <p:spPr>
          <a:xfrm>
            <a:off x="457200" y="6443246"/>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2"/>
              </a:rPr>
              <a:t>Unsupervised representation learning by predicting image rotations</a:t>
            </a:r>
            <a:r>
              <a:rPr lang="en-US" sz="1600" b="0" dirty="0"/>
              <a:t>.  ICLR 2018</a:t>
            </a:r>
          </a:p>
        </p:txBody>
      </p:sp>
      <p:sp>
        <p:nvSpPr>
          <p:cNvPr id="9" name="Content Placeholder 8">
            <a:extLst>
              <a:ext uri="{FF2B5EF4-FFF2-40B4-BE49-F238E27FC236}">
                <a16:creationId xmlns:a16="http://schemas.microsoft.com/office/drawing/2014/main" id="{936553F7-8B7E-F14B-B63D-4724FE358AB2}"/>
              </a:ext>
            </a:extLst>
          </p:cNvPr>
          <p:cNvSpPr>
            <a:spLocks noGrp="1"/>
          </p:cNvSpPr>
          <p:nvPr>
            <p:ph idx="1"/>
          </p:nvPr>
        </p:nvSpPr>
        <p:spPr>
          <a:xfrm>
            <a:off x="914400" y="914400"/>
            <a:ext cx="10820400" cy="5257800"/>
          </a:xfrm>
        </p:spPr>
        <p:txBody>
          <a:bodyPr/>
          <a:lstStyle/>
          <a:p>
            <a:pPr marL="457200" indent="-457200">
              <a:buFont typeface="Arial" panose="020B0604020202020204" pitchFamily="34" charset="0"/>
              <a:buChar char="•"/>
            </a:pPr>
            <a:r>
              <a:rPr lang="en-US" dirty="0"/>
              <a:t>Pretext task: recognize image rotation (0, 90, 180, 270 degrees)</a:t>
            </a:r>
          </a:p>
        </p:txBody>
      </p:sp>
      <p:pic>
        <p:nvPicPr>
          <p:cNvPr id="11" name="Picture 10">
            <a:extLst>
              <a:ext uri="{FF2B5EF4-FFF2-40B4-BE49-F238E27FC236}">
                <a16:creationId xmlns:a16="http://schemas.microsoft.com/office/drawing/2014/main" id="{711BE6D4-3E98-FE4F-800F-61F7F238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4585"/>
            <a:ext cx="12192000" cy="2888829"/>
          </a:xfrm>
          <a:prstGeom prst="rect">
            <a:avLst/>
          </a:prstGeom>
        </p:spPr>
      </p:pic>
      <p:sp>
        <p:nvSpPr>
          <p:cNvPr id="12" name="Rectangle 11">
            <a:extLst>
              <a:ext uri="{FF2B5EF4-FFF2-40B4-BE49-F238E27FC236}">
                <a16:creationId xmlns:a16="http://schemas.microsoft.com/office/drawing/2014/main" id="{BAB0ABFC-0CA6-054E-B7E3-3AE84B254C56}"/>
              </a:ext>
            </a:extLst>
          </p:cNvPr>
          <p:cNvSpPr/>
          <p:nvPr/>
        </p:nvSpPr>
        <p:spPr bwMode="auto">
          <a:xfrm>
            <a:off x="457200" y="4495800"/>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3FFE9658-9BD3-B848-8439-583FE9C949BD}"/>
              </a:ext>
            </a:extLst>
          </p:cNvPr>
          <p:cNvSpPr/>
          <p:nvPr/>
        </p:nvSpPr>
        <p:spPr bwMode="auto">
          <a:xfrm>
            <a:off x="2743200" y="4442516"/>
            <a:ext cx="18288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F8CFB6E-FBA7-384F-9426-9D4FA1E91D0C}"/>
              </a:ext>
            </a:extLst>
          </p:cNvPr>
          <p:cNvSpPr/>
          <p:nvPr/>
        </p:nvSpPr>
        <p:spPr bwMode="auto">
          <a:xfrm>
            <a:off x="5181600" y="4495800"/>
            <a:ext cx="19050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4C8EDD16-AFD0-1248-BC5B-50862ADCD409}"/>
              </a:ext>
            </a:extLst>
          </p:cNvPr>
          <p:cNvSpPr/>
          <p:nvPr/>
        </p:nvSpPr>
        <p:spPr bwMode="auto">
          <a:xfrm>
            <a:off x="7696200" y="4495800"/>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15">
            <a:extLst>
              <a:ext uri="{FF2B5EF4-FFF2-40B4-BE49-F238E27FC236}">
                <a16:creationId xmlns:a16="http://schemas.microsoft.com/office/drawing/2014/main" id="{17E704BF-0E3E-7740-BFE4-3E47872A16D2}"/>
              </a:ext>
            </a:extLst>
          </p:cNvPr>
          <p:cNvSpPr/>
          <p:nvPr/>
        </p:nvSpPr>
        <p:spPr bwMode="auto">
          <a:xfrm>
            <a:off x="10134600" y="4475706"/>
            <a:ext cx="1676400" cy="3776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46484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a:xfrm>
            <a:off x="0" y="361956"/>
            <a:ext cx="10515600" cy="688041"/>
          </a:xfrm>
        </p:spPr>
        <p:txBody>
          <a:bodyPr>
            <a:normAutofit/>
          </a:bodyPr>
          <a:lstStyle/>
          <a:p>
            <a:r>
              <a:rPr lang="en-US" sz="2800" dirty="0"/>
              <a:t>Rotation prediction</a:t>
            </a:r>
          </a:p>
        </p:txBody>
      </p:sp>
      <p:pic>
        <p:nvPicPr>
          <p:cNvPr id="7" name="Content Placeholder 6">
            <a:extLst>
              <a:ext uri="{FF2B5EF4-FFF2-40B4-BE49-F238E27FC236}">
                <a16:creationId xmlns:a16="http://schemas.microsoft.com/office/drawing/2014/main" id="{E5BA272D-C5E0-6145-9AC5-B4BCAB9D7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901" y="1049997"/>
            <a:ext cx="8197603" cy="4800600"/>
          </a:xfrm>
        </p:spPr>
      </p:pic>
      <p:sp>
        <p:nvSpPr>
          <p:cNvPr id="4" name="Rectangle 3">
            <a:extLst>
              <a:ext uri="{FF2B5EF4-FFF2-40B4-BE49-F238E27FC236}">
                <a16:creationId xmlns:a16="http://schemas.microsoft.com/office/drawing/2014/main" id="{F48C8622-9470-8C4C-AFC4-1D5906A4AD01}"/>
              </a:ext>
            </a:extLst>
          </p:cNvPr>
          <p:cNvSpPr/>
          <p:nvPr/>
        </p:nvSpPr>
        <p:spPr>
          <a:xfrm>
            <a:off x="457200" y="6234823"/>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3"/>
              </a:rPr>
              <a:t>Unsupervised representation learning by predicting image rotations</a:t>
            </a:r>
            <a:r>
              <a:rPr lang="en-US" sz="1600" b="0" dirty="0"/>
              <a:t>.  ICLR 2018</a:t>
            </a:r>
          </a:p>
        </p:txBody>
      </p:sp>
      <p:sp>
        <p:nvSpPr>
          <p:cNvPr id="5" name="TextBox 4">
            <a:extLst>
              <a:ext uri="{FF2B5EF4-FFF2-40B4-BE49-F238E27FC236}">
                <a16:creationId xmlns:a16="http://schemas.microsoft.com/office/drawing/2014/main" id="{30AC2897-E795-9749-8D34-F07743144C58}"/>
              </a:ext>
            </a:extLst>
          </p:cNvPr>
          <p:cNvSpPr txBox="1"/>
          <p:nvPr/>
        </p:nvSpPr>
        <p:spPr>
          <a:xfrm>
            <a:off x="381000" y="5773158"/>
            <a:ext cx="11353800" cy="461665"/>
          </a:xfrm>
          <a:prstGeom prst="rect">
            <a:avLst/>
          </a:prstGeom>
          <a:noFill/>
        </p:spPr>
        <p:txBody>
          <a:bodyPr wrap="square" rtlCol="0">
            <a:spAutoFit/>
          </a:bodyPr>
          <a:lstStyle/>
          <a:p>
            <a:pPr algn="ctr"/>
            <a:r>
              <a:rPr lang="en-US" b="0" dirty="0"/>
              <a:t>During training, feed in all four rotated versions of an image in the same mini-batch</a:t>
            </a:r>
          </a:p>
        </p:txBody>
      </p:sp>
    </p:spTree>
    <p:extLst>
      <p:ext uri="{BB962C8B-B14F-4D97-AF65-F5344CB8AC3E}">
        <p14:creationId xmlns:p14="http://schemas.microsoft.com/office/powerpoint/2010/main" val="341227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A252-DE13-E64B-9735-FE7726BF57BE}"/>
              </a:ext>
            </a:extLst>
          </p:cNvPr>
          <p:cNvSpPr>
            <a:spLocks noGrp="1"/>
          </p:cNvSpPr>
          <p:nvPr>
            <p:ph type="title"/>
          </p:nvPr>
        </p:nvSpPr>
        <p:spPr/>
        <p:txBody>
          <a:bodyPr/>
          <a:lstStyle/>
          <a:p>
            <a:r>
              <a:rPr lang="en-US" dirty="0"/>
              <a:t>Rotation prediction: Transfer results</a:t>
            </a:r>
          </a:p>
        </p:txBody>
      </p:sp>
      <p:sp>
        <p:nvSpPr>
          <p:cNvPr id="4" name="Rectangle 3">
            <a:extLst>
              <a:ext uri="{FF2B5EF4-FFF2-40B4-BE49-F238E27FC236}">
                <a16:creationId xmlns:a16="http://schemas.microsoft.com/office/drawing/2014/main" id="{F48C8622-9470-8C4C-AFC4-1D5906A4AD01}"/>
              </a:ext>
            </a:extLst>
          </p:cNvPr>
          <p:cNvSpPr/>
          <p:nvPr/>
        </p:nvSpPr>
        <p:spPr>
          <a:xfrm>
            <a:off x="356839" y="6304567"/>
            <a:ext cx="11277600" cy="338554"/>
          </a:xfrm>
          <a:prstGeom prst="rect">
            <a:avLst/>
          </a:prstGeom>
        </p:spPr>
        <p:txBody>
          <a:bodyPr wrap="square">
            <a:spAutoFit/>
          </a:bodyPr>
          <a:lstStyle/>
          <a:p>
            <a:pPr algn="ctr"/>
            <a:r>
              <a:rPr lang="en-US" sz="1600" b="0" dirty="0"/>
              <a:t>S. </a:t>
            </a:r>
            <a:r>
              <a:rPr lang="en-US" sz="1600" b="0" dirty="0" err="1"/>
              <a:t>Gidaris</a:t>
            </a:r>
            <a:r>
              <a:rPr lang="en-US" sz="1600" b="0" dirty="0"/>
              <a:t>, P. Singh, and N. </a:t>
            </a:r>
            <a:r>
              <a:rPr lang="en-US" sz="1600" b="0" dirty="0" err="1"/>
              <a:t>Komodakis</a:t>
            </a:r>
            <a:r>
              <a:rPr lang="en-US" sz="1600" b="0" dirty="0"/>
              <a:t>. </a:t>
            </a:r>
            <a:r>
              <a:rPr lang="en-US" sz="1600" b="0" dirty="0">
                <a:hlinkClick r:id="rId2"/>
              </a:rPr>
              <a:t>Unsupervised representation learning by predicting image rotations</a:t>
            </a:r>
            <a:r>
              <a:rPr lang="en-US" sz="1600" b="0" dirty="0"/>
              <a:t>.  ICLR 2018</a:t>
            </a:r>
          </a:p>
        </p:txBody>
      </p:sp>
      <p:pic>
        <p:nvPicPr>
          <p:cNvPr id="5" name="Picture 4">
            <a:extLst>
              <a:ext uri="{FF2B5EF4-FFF2-40B4-BE49-F238E27FC236}">
                <a16:creationId xmlns:a16="http://schemas.microsoft.com/office/drawing/2014/main" id="{6A4CB290-89CF-6842-A3C4-AA4F3FE93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951" y="1398750"/>
            <a:ext cx="7926659" cy="4985884"/>
          </a:xfrm>
          <a:prstGeom prst="rect">
            <a:avLst/>
          </a:prstGeom>
        </p:spPr>
      </p:pic>
    </p:spTree>
    <p:extLst>
      <p:ext uri="{BB962C8B-B14F-4D97-AF65-F5344CB8AC3E}">
        <p14:creationId xmlns:p14="http://schemas.microsoft.com/office/powerpoint/2010/main" val="1131951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9CA7-8E12-9D4D-B08C-48442935FA4E}"/>
              </a:ext>
            </a:extLst>
          </p:cNvPr>
          <p:cNvSpPr>
            <a:spLocks noGrp="1"/>
          </p:cNvSpPr>
          <p:nvPr>
            <p:ph type="title"/>
          </p:nvPr>
        </p:nvSpPr>
        <p:spPr/>
        <p:txBody>
          <a:bodyPr/>
          <a:lstStyle/>
          <a:p>
            <a:r>
              <a:rPr lang="en-US" dirty="0"/>
              <a:t>Rotation prediction: PASCAL VOC Transfer results</a:t>
            </a:r>
          </a:p>
        </p:txBody>
      </p:sp>
      <p:pic>
        <p:nvPicPr>
          <p:cNvPr id="9" name="Picture 8">
            <a:extLst>
              <a:ext uri="{FF2B5EF4-FFF2-40B4-BE49-F238E27FC236}">
                <a16:creationId xmlns:a16="http://schemas.microsoft.com/office/drawing/2014/main" id="{B6CA320D-E72D-5A4B-B18A-56DD24CD9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0" y="1219200"/>
            <a:ext cx="6491385" cy="4283877"/>
          </a:xfrm>
          <a:prstGeom prst="rect">
            <a:avLst/>
          </a:prstGeom>
        </p:spPr>
      </p:pic>
      <p:graphicFrame>
        <p:nvGraphicFramePr>
          <p:cNvPr id="3" name="Table 2">
            <a:extLst>
              <a:ext uri="{FF2B5EF4-FFF2-40B4-BE49-F238E27FC236}">
                <a16:creationId xmlns:a16="http://schemas.microsoft.com/office/drawing/2014/main" id="{9A54485A-C892-D14F-ADEA-1EFD21CE64B5}"/>
              </a:ext>
            </a:extLst>
          </p:cNvPr>
          <p:cNvGraphicFramePr>
            <a:graphicFrameLocks noGrp="1"/>
          </p:cNvGraphicFramePr>
          <p:nvPr/>
        </p:nvGraphicFramePr>
        <p:xfrm>
          <a:off x="762000" y="1920436"/>
          <a:ext cx="10439400" cy="2225040"/>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1939277975"/>
                    </a:ext>
                  </a:extLst>
                </a:gridCol>
                <a:gridCol w="2609850">
                  <a:extLst>
                    <a:ext uri="{9D8B030D-6E8A-4147-A177-3AD203B41FA5}">
                      <a16:colId xmlns:a16="http://schemas.microsoft.com/office/drawing/2014/main" val="3103061714"/>
                    </a:ext>
                  </a:extLst>
                </a:gridCol>
                <a:gridCol w="2609850">
                  <a:extLst>
                    <a:ext uri="{9D8B030D-6E8A-4147-A177-3AD203B41FA5}">
                      <a16:colId xmlns:a16="http://schemas.microsoft.com/office/drawing/2014/main" val="1338663284"/>
                    </a:ext>
                  </a:extLst>
                </a:gridCol>
                <a:gridCol w="2609850">
                  <a:extLst>
                    <a:ext uri="{9D8B030D-6E8A-4147-A177-3AD203B41FA5}">
                      <a16:colId xmlns:a16="http://schemas.microsoft.com/office/drawing/2014/main" val="507684996"/>
                    </a:ext>
                  </a:extLst>
                </a:gridCol>
              </a:tblGrid>
              <a:tr h="370840">
                <a:tc>
                  <a:txBody>
                    <a:bodyPr/>
                    <a:lstStyle/>
                    <a:p>
                      <a:r>
                        <a:rPr lang="en-US" dirty="0"/>
                        <a:t>Method</a:t>
                      </a:r>
                    </a:p>
                  </a:txBody>
                  <a:tcPr/>
                </a:tc>
                <a:tc>
                  <a:txBody>
                    <a:bodyPr/>
                    <a:lstStyle/>
                    <a:p>
                      <a:r>
                        <a:rPr lang="en-US" dirty="0"/>
                        <a:t>Classification</a:t>
                      </a:r>
                    </a:p>
                  </a:txBody>
                  <a:tcPr/>
                </a:tc>
                <a:tc>
                  <a:txBody>
                    <a:bodyPr/>
                    <a:lstStyle/>
                    <a:p>
                      <a:r>
                        <a:rPr lang="en-US" dirty="0"/>
                        <a:t>Detection (</a:t>
                      </a:r>
                      <a:r>
                        <a:rPr lang="en-US" dirty="0" err="1"/>
                        <a:t>mAP</a:t>
                      </a:r>
                      <a:r>
                        <a:rPr lang="en-US" dirty="0"/>
                        <a:t>)</a:t>
                      </a:r>
                    </a:p>
                  </a:txBody>
                  <a:tcPr/>
                </a:tc>
                <a:tc>
                  <a:txBody>
                    <a:bodyPr/>
                    <a:lstStyle/>
                    <a:p>
                      <a:r>
                        <a:rPr lang="en-US" dirty="0"/>
                        <a:t>Segmentation (</a:t>
                      </a:r>
                      <a:r>
                        <a:rPr lang="en-US" dirty="0" err="1"/>
                        <a:t>mIoU</a:t>
                      </a:r>
                      <a:r>
                        <a:rPr lang="en-US" dirty="0"/>
                        <a:t>)</a:t>
                      </a:r>
                    </a:p>
                  </a:txBody>
                  <a:tcPr/>
                </a:tc>
                <a:extLst>
                  <a:ext uri="{0D108BD9-81ED-4DB2-BD59-A6C34878D82A}">
                    <a16:rowId xmlns:a16="http://schemas.microsoft.com/office/drawing/2014/main" val="1173967752"/>
                  </a:ext>
                </a:extLst>
              </a:tr>
              <a:tr h="370840">
                <a:tc>
                  <a:txBody>
                    <a:bodyPr/>
                    <a:lstStyle/>
                    <a:p>
                      <a:r>
                        <a:rPr lang="en-US" dirty="0"/>
                        <a:t>Supervised (ImageNet)</a:t>
                      </a:r>
                    </a:p>
                  </a:txBody>
                  <a:tcPr/>
                </a:tc>
                <a:tc>
                  <a:txBody>
                    <a:bodyPr/>
                    <a:lstStyle/>
                    <a:p>
                      <a:r>
                        <a:rPr lang="en-US" dirty="0"/>
                        <a:t>79.9</a:t>
                      </a:r>
                    </a:p>
                  </a:txBody>
                  <a:tcPr/>
                </a:tc>
                <a:tc>
                  <a:txBody>
                    <a:bodyPr/>
                    <a:lstStyle/>
                    <a:p>
                      <a:r>
                        <a:rPr lang="en-US" dirty="0"/>
                        <a:t>56.8</a:t>
                      </a:r>
                    </a:p>
                  </a:txBody>
                  <a:tcPr/>
                </a:tc>
                <a:tc>
                  <a:txBody>
                    <a:bodyPr/>
                    <a:lstStyle/>
                    <a:p>
                      <a:r>
                        <a:rPr lang="en-US" dirty="0"/>
                        <a:t>48.0</a:t>
                      </a:r>
                    </a:p>
                  </a:txBody>
                  <a:tcPr/>
                </a:tc>
                <a:extLst>
                  <a:ext uri="{0D108BD9-81ED-4DB2-BD59-A6C34878D82A}">
                    <a16:rowId xmlns:a16="http://schemas.microsoft.com/office/drawing/2014/main" val="3803099896"/>
                  </a:ext>
                </a:extLst>
              </a:tr>
              <a:tr h="370840">
                <a:tc>
                  <a:txBody>
                    <a:bodyPr/>
                    <a:lstStyle/>
                    <a:p>
                      <a:r>
                        <a:rPr lang="en-US" dirty="0"/>
                        <a:t>Colorization</a:t>
                      </a:r>
                    </a:p>
                  </a:txBody>
                  <a:tcPr/>
                </a:tc>
                <a:tc>
                  <a:txBody>
                    <a:bodyPr/>
                    <a:lstStyle/>
                    <a:p>
                      <a:r>
                        <a:rPr lang="en-US" dirty="0"/>
                        <a:t>65.6</a:t>
                      </a:r>
                    </a:p>
                  </a:txBody>
                  <a:tcPr/>
                </a:tc>
                <a:tc>
                  <a:txBody>
                    <a:bodyPr/>
                    <a:lstStyle/>
                    <a:p>
                      <a:r>
                        <a:rPr lang="en-US" dirty="0"/>
                        <a:t>46.9</a:t>
                      </a:r>
                    </a:p>
                  </a:txBody>
                  <a:tcPr/>
                </a:tc>
                <a:tc>
                  <a:txBody>
                    <a:bodyPr/>
                    <a:lstStyle/>
                    <a:p>
                      <a:r>
                        <a:rPr lang="en-US" dirty="0"/>
                        <a:t>35.6</a:t>
                      </a:r>
                    </a:p>
                  </a:txBody>
                  <a:tcPr/>
                </a:tc>
                <a:extLst>
                  <a:ext uri="{0D108BD9-81ED-4DB2-BD59-A6C34878D82A}">
                    <a16:rowId xmlns:a16="http://schemas.microsoft.com/office/drawing/2014/main" val="129322713"/>
                  </a:ext>
                </a:extLst>
              </a:tr>
              <a:tr h="370840">
                <a:tc>
                  <a:txBody>
                    <a:bodyPr/>
                    <a:lstStyle/>
                    <a:p>
                      <a:r>
                        <a:rPr lang="en-US" dirty="0"/>
                        <a:t>Context</a:t>
                      </a:r>
                    </a:p>
                  </a:txBody>
                  <a:tcPr/>
                </a:tc>
                <a:tc>
                  <a:txBody>
                    <a:bodyPr/>
                    <a:lstStyle/>
                    <a:p>
                      <a:r>
                        <a:rPr lang="en-US" dirty="0"/>
                        <a:t>65.3</a:t>
                      </a:r>
                    </a:p>
                  </a:txBody>
                  <a:tcPr/>
                </a:tc>
                <a:tc>
                  <a:txBody>
                    <a:bodyPr/>
                    <a:lstStyle/>
                    <a:p>
                      <a:r>
                        <a:rPr lang="en-US" dirty="0"/>
                        <a:t>51.1</a:t>
                      </a:r>
                    </a:p>
                  </a:txBody>
                  <a:tcPr/>
                </a:tc>
                <a:tc>
                  <a:txBody>
                    <a:bodyPr/>
                    <a:lstStyle/>
                    <a:p>
                      <a:endParaRPr lang="en-US" dirty="0"/>
                    </a:p>
                  </a:txBody>
                  <a:tcPr/>
                </a:tc>
                <a:extLst>
                  <a:ext uri="{0D108BD9-81ED-4DB2-BD59-A6C34878D82A}">
                    <a16:rowId xmlns:a16="http://schemas.microsoft.com/office/drawing/2014/main" val="779875205"/>
                  </a:ext>
                </a:extLst>
              </a:tr>
              <a:tr h="370840">
                <a:tc>
                  <a:txBody>
                    <a:bodyPr/>
                    <a:lstStyle/>
                    <a:p>
                      <a:r>
                        <a:rPr lang="en-US" dirty="0"/>
                        <a:t>Jigsaw</a:t>
                      </a:r>
                    </a:p>
                  </a:txBody>
                  <a:tcPr/>
                </a:tc>
                <a:tc>
                  <a:txBody>
                    <a:bodyPr/>
                    <a:lstStyle/>
                    <a:p>
                      <a:r>
                        <a:rPr lang="en-US" dirty="0"/>
                        <a:t>67.6</a:t>
                      </a:r>
                    </a:p>
                  </a:txBody>
                  <a:tcPr/>
                </a:tc>
                <a:tc>
                  <a:txBody>
                    <a:bodyPr/>
                    <a:lstStyle/>
                    <a:p>
                      <a:r>
                        <a:rPr lang="en-US" dirty="0"/>
                        <a:t>53.2</a:t>
                      </a:r>
                    </a:p>
                  </a:txBody>
                  <a:tcPr/>
                </a:tc>
                <a:tc>
                  <a:txBody>
                    <a:bodyPr/>
                    <a:lstStyle/>
                    <a:p>
                      <a:r>
                        <a:rPr lang="en-US" dirty="0"/>
                        <a:t>37.6</a:t>
                      </a:r>
                    </a:p>
                  </a:txBody>
                  <a:tcPr/>
                </a:tc>
                <a:extLst>
                  <a:ext uri="{0D108BD9-81ED-4DB2-BD59-A6C34878D82A}">
                    <a16:rowId xmlns:a16="http://schemas.microsoft.com/office/drawing/2014/main" val="2226928368"/>
                  </a:ext>
                </a:extLst>
              </a:tr>
              <a:tr h="370840">
                <a:tc>
                  <a:txBody>
                    <a:bodyPr/>
                    <a:lstStyle/>
                    <a:p>
                      <a:r>
                        <a:rPr lang="en-US" dirty="0"/>
                        <a:t>Rotation</a:t>
                      </a:r>
                    </a:p>
                  </a:txBody>
                  <a:tcPr/>
                </a:tc>
                <a:tc>
                  <a:txBody>
                    <a:bodyPr/>
                    <a:lstStyle/>
                    <a:p>
                      <a:r>
                        <a:rPr lang="en-US" dirty="0"/>
                        <a:t>73.0</a:t>
                      </a:r>
                    </a:p>
                  </a:txBody>
                  <a:tcPr/>
                </a:tc>
                <a:tc>
                  <a:txBody>
                    <a:bodyPr/>
                    <a:lstStyle/>
                    <a:p>
                      <a:r>
                        <a:rPr lang="en-US" dirty="0"/>
                        <a:t>54.4</a:t>
                      </a:r>
                    </a:p>
                  </a:txBody>
                  <a:tcPr/>
                </a:tc>
                <a:tc>
                  <a:txBody>
                    <a:bodyPr/>
                    <a:lstStyle/>
                    <a:p>
                      <a:r>
                        <a:rPr lang="en-US" dirty="0"/>
                        <a:t>39.1</a:t>
                      </a:r>
                    </a:p>
                  </a:txBody>
                  <a:tcPr/>
                </a:tc>
                <a:extLst>
                  <a:ext uri="{0D108BD9-81ED-4DB2-BD59-A6C34878D82A}">
                    <a16:rowId xmlns:a16="http://schemas.microsoft.com/office/drawing/2014/main" val="1791805653"/>
                  </a:ext>
                </a:extLst>
              </a:tr>
            </a:tbl>
          </a:graphicData>
        </a:graphic>
      </p:graphicFrame>
    </p:spTree>
    <p:extLst>
      <p:ext uri="{BB962C8B-B14F-4D97-AF65-F5344CB8AC3E}">
        <p14:creationId xmlns:p14="http://schemas.microsoft.com/office/powerpoint/2010/main" val="629788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Data prediction</a:t>
            </a:r>
          </a:p>
          <a:p>
            <a:pPr marL="857250" lvl="1" indent="-457200">
              <a:buFont typeface="Arial" panose="020B0604020202020204" pitchFamily="34" charset="0"/>
              <a:buChar char="•"/>
            </a:pPr>
            <a:r>
              <a:rPr lang="en-US" sz="2400" dirty="0">
                <a:solidFill>
                  <a:schemeClr val="bg1">
                    <a:lumMod val="50000"/>
                  </a:schemeClr>
                </a:solidFill>
              </a:rPr>
              <a:t>Colorization</a:t>
            </a:r>
          </a:p>
          <a:p>
            <a:pPr marL="457200" indent="-457200">
              <a:buFont typeface="Arial" panose="020B0604020202020204" pitchFamily="34" charset="0"/>
              <a:buChar char="•"/>
            </a:pPr>
            <a:r>
              <a:rPr lang="en-US" dirty="0">
                <a:solidFill>
                  <a:schemeClr val="bg1">
                    <a:lumMod val="50000"/>
                  </a:schemeClr>
                </a:solidFill>
              </a:rPr>
              <a:t>Transformation prediction</a:t>
            </a:r>
          </a:p>
          <a:p>
            <a:pPr marL="857250" lvl="1" indent="-457200">
              <a:buFont typeface="Arial" panose="020B0604020202020204" pitchFamily="34" charset="0"/>
              <a:buChar char="•"/>
            </a:pPr>
            <a:r>
              <a:rPr lang="en-US" sz="2400" dirty="0">
                <a:solidFill>
                  <a:schemeClr val="bg1">
                    <a:lumMod val="50000"/>
                  </a:schemeClr>
                </a:solidFill>
              </a:rPr>
              <a:t>Context prediction, jigsaw puzzle solving, rotation prediction</a:t>
            </a:r>
          </a:p>
          <a:p>
            <a:pPr marL="457200" indent="-457200">
              <a:buFont typeface="Arial" panose="020B0604020202020204" pitchFamily="34" charset="0"/>
              <a:buChar char="•"/>
            </a:pPr>
            <a:r>
              <a:rPr lang="en-US" dirty="0"/>
              <a:t>Deep clustering</a:t>
            </a:r>
            <a:endParaRPr lang="en-US" sz="2400" dirty="0"/>
          </a:p>
        </p:txBody>
      </p:sp>
    </p:spTree>
    <p:extLst>
      <p:ext uri="{BB962C8B-B14F-4D97-AF65-F5344CB8AC3E}">
        <p14:creationId xmlns:p14="http://schemas.microsoft.com/office/powerpoint/2010/main" val="3535229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9CA7-8E12-9D4D-B08C-48442935FA4E}"/>
              </a:ext>
            </a:extLst>
          </p:cNvPr>
          <p:cNvSpPr>
            <a:spLocks noGrp="1"/>
          </p:cNvSpPr>
          <p:nvPr>
            <p:ph type="title"/>
          </p:nvPr>
        </p:nvSpPr>
        <p:spPr>
          <a:xfrm>
            <a:off x="304800" y="574863"/>
            <a:ext cx="10515600" cy="688041"/>
          </a:xfrm>
        </p:spPr>
        <p:txBody>
          <a:bodyPr/>
          <a:lstStyle/>
          <a:p>
            <a:r>
              <a:rPr lang="en-US" dirty="0"/>
              <a:t>Deep Clustering</a:t>
            </a:r>
          </a:p>
        </p:txBody>
      </p:sp>
      <p:pic>
        <p:nvPicPr>
          <p:cNvPr id="6" name="Content Placeholder 5">
            <a:extLst>
              <a:ext uri="{FF2B5EF4-FFF2-40B4-BE49-F238E27FC236}">
                <a16:creationId xmlns:a16="http://schemas.microsoft.com/office/drawing/2014/main" id="{1F4EB9DE-9193-CF45-974F-4BD4D099AC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2514600"/>
            <a:ext cx="10363200" cy="3571630"/>
          </a:xfrm>
        </p:spPr>
      </p:pic>
      <p:sp>
        <p:nvSpPr>
          <p:cNvPr id="4" name="Rectangle 3">
            <a:extLst>
              <a:ext uri="{FF2B5EF4-FFF2-40B4-BE49-F238E27FC236}">
                <a16:creationId xmlns:a16="http://schemas.microsoft.com/office/drawing/2014/main" id="{78BB5755-CC30-EB41-AA3C-751B9BC5ABEF}"/>
              </a:ext>
            </a:extLst>
          </p:cNvPr>
          <p:cNvSpPr/>
          <p:nvPr/>
        </p:nvSpPr>
        <p:spPr>
          <a:xfrm>
            <a:off x="304800" y="6273969"/>
            <a:ext cx="11506200" cy="338554"/>
          </a:xfrm>
          <a:prstGeom prst="rect">
            <a:avLst/>
          </a:prstGeom>
        </p:spPr>
        <p:txBody>
          <a:bodyPr wrap="square">
            <a:spAutoFit/>
          </a:bodyPr>
          <a:lstStyle/>
          <a:p>
            <a:pPr algn="ctr"/>
            <a:r>
              <a:rPr lang="en-US" sz="1600" b="0" dirty="0"/>
              <a:t>M. Caron, P. Bojanowski, A. </a:t>
            </a:r>
            <a:r>
              <a:rPr lang="en-US" sz="1600" b="0" dirty="0" err="1"/>
              <a:t>Joulin</a:t>
            </a:r>
            <a:r>
              <a:rPr lang="en-US" sz="1600" b="0" dirty="0"/>
              <a:t>, and M. </a:t>
            </a:r>
            <a:r>
              <a:rPr lang="en-US" sz="1600" b="0" dirty="0" err="1"/>
              <a:t>Douze</a:t>
            </a:r>
            <a:r>
              <a:rPr lang="en-US" sz="1600" b="0" dirty="0"/>
              <a:t>. </a:t>
            </a:r>
            <a:r>
              <a:rPr lang="en-US" sz="1600" b="0" dirty="0">
                <a:hlinkClick r:id="rId3"/>
              </a:rPr>
              <a:t>Deep clustering for unsupervised learning of visual features</a:t>
            </a:r>
            <a:r>
              <a:rPr lang="en-US" sz="1600" b="0" dirty="0"/>
              <a:t>. ECCV 2018</a:t>
            </a:r>
          </a:p>
        </p:txBody>
      </p:sp>
      <p:sp>
        <p:nvSpPr>
          <p:cNvPr id="7" name="Content Placeholder 2">
            <a:extLst>
              <a:ext uri="{FF2B5EF4-FFF2-40B4-BE49-F238E27FC236}">
                <a16:creationId xmlns:a16="http://schemas.microsoft.com/office/drawing/2014/main" id="{0546FD62-409D-594D-B364-FAFFC5B6F597}"/>
              </a:ext>
            </a:extLst>
          </p:cNvPr>
          <p:cNvSpPr txBox="1">
            <a:spLocks/>
          </p:cNvSpPr>
          <p:nvPr/>
        </p:nvSpPr>
        <p:spPr bwMode="auto">
          <a:xfrm>
            <a:off x="914400" y="1185446"/>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Cluster the features to obtain pseudo-labels</a:t>
            </a:r>
          </a:p>
          <a:p>
            <a:pPr marL="457200" indent="-457200">
              <a:buFont typeface="Arial" panose="020B0604020202020204" pitchFamily="34" charset="0"/>
              <a:buChar char="•"/>
            </a:pPr>
            <a:r>
              <a:rPr lang="en-US" b="0" kern="0" dirty="0"/>
              <a:t>Use pseudo-label prediction as pretext task to train the network</a:t>
            </a:r>
          </a:p>
          <a:p>
            <a:pPr marL="457200" indent="-457200">
              <a:buFont typeface="Arial" panose="020B0604020202020204" pitchFamily="34" charset="0"/>
              <a:buChar char="•"/>
            </a:pPr>
            <a:r>
              <a:rPr lang="en-US" b="0" kern="0" dirty="0"/>
              <a:t>Re-cluster the features, iterate</a:t>
            </a:r>
          </a:p>
        </p:txBody>
      </p:sp>
    </p:spTree>
    <p:extLst>
      <p:ext uri="{BB962C8B-B14F-4D97-AF65-F5344CB8AC3E}">
        <p14:creationId xmlns:p14="http://schemas.microsoft.com/office/powerpoint/2010/main" val="366506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9CA7-8E12-9D4D-B08C-48442935FA4E}"/>
              </a:ext>
            </a:extLst>
          </p:cNvPr>
          <p:cNvSpPr>
            <a:spLocks noGrp="1"/>
          </p:cNvSpPr>
          <p:nvPr>
            <p:ph type="title"/>
          </p:nvPr>
        </p:nvSpPr>
        <p:spPr/>
        <p:txBody>
          <a:bodyPr/>
          <a:lstStyle/>
          <a:p>
            <a:r>
              <a:rPr lang="en-US" dirty="0"/>
              <a:t>Deep Clustering: PASCAL VOC Transfer results</a:t>
            </a:r>
          </a:p>
        </p:txBody>
      </p:sp>
      <p:sp>
        <p:nvSpPr>
          <p:cNvPr id="4" name="Rectangle 3">
            <a:extLst>
              <a:ext uri="{FF2B5EF4-FFF2-40B4-BE49-F238E27FC236}">
                <a16:creationId xmlns:a16="http://schemas.microsoft.com/office/drawing/2014/main" id="{78BB5755-CC30-EB41-AA3C-751B9BC5ABEF}"/>
              </a:ext>
            </a:extLst>
          </p:cNvPr>
          <p:cNvSpPr/>
          <p:nvPr/>
        </p:nvSpPr>
        <p:spPr>
          <a:xfrm>
            <a:off x="344488" y="6255676"/>
            <a:ext cx="11506200" cy="338554"/>
          </a:xfrm>
          <a:prstGeom prst="rect">
            <a:avLst/>
          </a:prstGeom>
        </p:spPr>
        <p:txBody>
          <a:bodyPr wrap="square">
            <a:spAutoFit/>
          </a:bodyPr>
          <a:lstStyle/>
          <a:p>
            <a:pPr algn="ctr"/>
            <a:r>
              <a:rPr lang="en-US" sz="1600" b="0" dirty="0"/>
              <a:t>M. Caron, P. Bojanowski, A. </a:t>
            </a:r>
            <a:r>
              <a:rPr lang="en-US" sz="1600" b="0" dirty="0" err="1"/>
              <a:t>Joulin</a:t>
            </a:r>
            <a:r>
              <a:rPr lang="en-US" sz="1600" b="0" dirty="0"/>
              <a:t>, and M. </a:t>
            </a:r>
            <a:r>
              <a:rPr lang="en-US" sz="1600" b="0" dirty="0" err="1"/>
              <a:t>Douze</a:t>
            </a:r>
            <a:r>
              <a:rPr lang="en-US" sz="1600" b="0" dirty="0"/>
              <a:t>. </a:t>
            </a:r>
            <a:r>
              <a:rPr lang="en-US" sz="1600" b="0" dirty="0">
                <a:hlinkClick r:id="rId2"/>
              </a:rPr>
              <a:t>Deep clustering for unsupervised learning of visual features</a:t>
            </a:r>
            <a:r>
              <a:rPr lang="en-US" sz="1600" b="0" dirty="0"/>
              <a:t>. ECCV 2018</a:t>
            </a:r>
          </a:p>
        </p:txBody>
      </p:sp>
      <p:pic>
        <p:nvPicPr>
          <p:cNvPr id="9" name="Picture 8">
            <a:extLst>
              <a:ext uri="{FF2B5EF4-FFF2-40B4-BE49-F238E27FC236}">
                <a16:creationId xmlns:a16="http://schemas.microsoft.com/office/drawing/2014/main" id="{B6CA320D-E72D-5A4B-B18A-56DD24CD9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0" y="1219200"/>
            <a:ext cx="6491385" cy="4283877"/>
          </a:xfrm>
          <a:prstGeom prst="rect">
            <a:avLst/>
          </a:prstGeom>
        </p:spPr>
      </p:pic>
      <p:graphicFrame>
        <p:nvGraphicFramePr>
          <p:cNvPr id="3" name="Table 2">
            <a:extLst>
              <a:ext uri="{FF2B5EF4-FFF2-40B4-BE49-F238E27FC236}">
                <a16:creationId xmlns:a16="http://schemas.microsoft.com/office/drawing/2014/main" id="{9A54485A-C892-D14F-ADEA-1EFD21CE64B5}"/>
              </a:ext>
            </a:extLst>
          </p:cNvPr>
          <p:cNvGraphicFramePr>
            <a:graphicFrameLocks noGrp="1"/>
          </p:cNvGraphicFramePr>
          <p:nvPr/>
        </p:nvGraphicFramePr>
        <p:xfrm>
          <a:off x="762000" y="1920436"/>
          <a:ext cx="10439400" cy="2595880"/>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1939277975"/>
                    </a:ext>
                  </a:extLst>
                </a:gridCol>
                <a:gridCol w="2609850">
                  <a:extLst>
                    <a:ext uri="{9D8B030D-6E8A-4147-A177-3AD203B41FA5}">
                      <a16:colId xmlns:a16="http://schemas.microsoft.com/office/drawing/2014/main" val="3103061714"/>
                    </a:ext>
                  </a:extLst>
                </a:gridCol>
                <a:gridCol w="2609850">
                  <a:extLst>
                    <a:ext uri="{9D8B030D-6E8A-4147-A177-3AD203B41FA5}">
                      <a16:colId xmlns:a16="http://schemas.microsoft.com/office/drawing/2014/main" val="1338663284"/>
                    </a:ext>
                  </a:extLst>
                </a:gridCol>
                <a:gridCol w="2609850">
                  <a:extLst>
                    <a:ext uri="{9D8B030D-6E8A-4147-A177-3AD203B41FA5}">
                      <a16:colId xmlns:a16="http://schemas.microsoft.com/office/drawing/2014/main" val="507684996"/>
                    </a:ext>
                  </a:extLst>
                </a:gridCol>
              </a:tblGrid>
              <a:tr h="370840">
                <a:tc>
                  <a:txBody>
                    <a:bodyPr/>
                    <a:lstStyle/>
                    <a:p>
                      <a:r>
                        <a:rPr lang="en-US" dirty="0"/>
                        <a:t>Method</a:t>
                      </a:r>
                    </a:p>
                  </a:txBody>
                  <a:tcPr/>
                </a:tc>
                <a:tc>
                  <a:txBody>
                    <a:bodyPr/>
                    <a:lstStyle/>
                    <a:p>
                      <a:r>
                        <a:rPr lang="en-US" dirty="0"/>
                        <a:t>Classification</a:t>
                      </a:r>
                    </a:p>
                  </a:txBody>
                  <a:tcPr/>
                </a:tc>
                <a:tc>
                  <a:txBody>
                    <a:bodyPr/>
                    <a:lstStyle/>
                    <a:p>
                      <a:r>
                        <a:rPr lang="en-US" dirty="0"/>
                        <a:t>Detection (</a:t>
                      </a:r>
                      <a:r>
                        <a:rPr lang="en-US" dirty="0" err="1"/>
                        <a:t>mAP</a:t>
                      </a:r>
                      <a:r>
                        <a:rPr lang="en-US" dirty="0"/>
                        <a:t>)</a:t>
                      </a:r>
                    </a:p>
                  </a:txBody>
                  <a:tcPr/>
                </a:tc>
                <a:tc>
                  <a:txBody>
                    <a:bodyPr/>
                    <a:lstStyle/>
                    <a:p>
                      <a:r>
                        <a:rPr lang="en-US" dirty="0"/>
                        <a:t>Segmentation (</a:t>
                      </a:r>
                      <a:r>
                        <a:rPr lang="en-US" dirty="0" err="1"/>
                        <a:t>mIoU</a:t>
                      </a:r>
                      <a:r>
                        <a:rPr lang="en-US" dirty="0"/>
                        <a:t>)</a:t>
                      </a:r>
                    </a:p>
                  </a:txBody>
                  <a:tcPr/>
                </a:tc>
                <a:extLst>
                  <a:ext uri="{0D108BD9-81ED-4DB2-BD59-A6C34878D82A}">
                    <a16:rowId xmlns:a16="http://schemas.microsoft.com/office/drawing/2014/main" val="1173967752"/>
                  </a:ext>
                </a:extLst>
              </a:tr>
              <a:tr h="370840">
                <a:tc>
                  <a:txBody>
                    <a:bodyPr/>
                    <a:lstStyle/>
                    <a:p>
                      <a:r>
                        <a:rPr lang="en-US" dirty="0"/>
                        <a:t>Supervised (ImageNet)</a:t>
                      </a:r>
                    </a:p>
                  </a:txBody>
                  <a:tcPr/>
                </a:tc>
                <a:tc>
                  <a:txBody>
                    <a:bodyPr/>
                    <a:lstStyle/>
                    <a:p>
                      <a:r>
                        <a:rPr lang="en-US" dirty="0"/>
                        <a:t>79.9</a:t>
                      </a:r>
                    </a:p>
                  </a:txBody>
                  <a:tcPr/>
                </a:tc>
                <a:tc>
                  <a:txBody>
                    <a:bodyPr/>
                    <a:lstStyle/>
                    <a:p>
                      <a:r>
                        <a:rPr lang="en-US" dirty="0"/>
                        <a:t>56.8</a:t>
                      </a:r>
                    </a:p>
                  </a:txBody>
                  <a:tcPr/>
                </a:tc>
                <a:tc>
                  <a:txBody>
                    <a:bodyPr/>
                    <a:lstStyle/>
                    <a:p>
                      <a:r>
                        <a:rPr lang="en-US" dirty="0"/>
                        <a:t>48.0</a:t>
                      </a:r>
                    </a:p>
                  </a:txBody>
                  <a:tcPr/>
                </a:tc>
                <a:extLst>
                  <a:ext uri="{0D108BD9-81ED-4DB2-BD59-A6C34878D82A}">
                    <a16:rowId xmlns:a16="http://schemas.microsoft.com/office/drawing/2014/main" val="3803099896"/>
                  </a:ext>
                </a:extLst>
              </a:tr>
              <a:tr h="370840">
                <a:tc>
                  <a:txBody>
                    <a:bodyPr/>
                    <a:lstStyle/>
                    <a:p>
                      <a:r>
                        <a:rPr lang="en-US" dirty="0"/>
                        <a:t>Colorization</a:t>
                      </a:r>
                    </a:p>
                  </a:txBody>
                  <a:tcPr/>
                </a:tc>
                <a:tc>
                  <a:txBody>
                    <a:bodyPr/>
                    <a:lstStyle/>
                    <a:p>
                      <a:r>
                        <a:rPr lang="en-US" dirty="0"/>
                        <a:t>65.6</a:t>
                      </a:r>
                    </a:p>
                  </a:txBody>
                  <a:tcPr/>
                </a:tc>
                <a:tc>
                  <a:txBody>
                    <a:bodyPr/>
                    <a:lstStyle/>
                    <a:p>
                      <a:r>
                        <a:rPr lang="en-US" dirty="0"/>
                        <a:t>46.9</a:t>
                      </a:r>
                    </a:p>
                  </a:txBody>
                  <a:tcPr/>
                </a:tc>
                <a:tc>
                  <a:txBody>
                    <a:bodyPr/>
                    <a:lstStyle/>
                    <a:p>
                      <a:r>
                        <a:rPr lang="en-US" dirty="0"/>
                        <a:t>35.6</a:t>
                      </a:r>
                    </a:p>
                  </a:txBody>
                  <a:tcPr/>
                </a:tc>
                <a:extLst>
                  <a:ext uri="{0D108BD9-81ED-4DB2-BD59-A6C34878D82A}">
                    <a16:rowId xmlns:a16="http://schemas.microsoft.com/office/drawing/2014/main" val="129322713"/>
                  </a:ext>
                </a:extLst>
              </a:tr>
              <a:tr h="370840">
                <a:tc>
                  <a:txBody>
                    <a:bodyPr/>
                    <a:lstStyle/>
                    <a:p>
                      <a:r>
                        <a:rPr lang="en-US" dirty="0"/>
                        <a:t>Context</a:t>
                      </a:r>
                    </a:p>
                  </a:txBody>
                  <a:tcPr/>
                </a:tc>
                <a:tc>
                  <a:txBody>
                    <a:bodyPr/>
                    <a:lstStyle/>
                    <a:p>
                      <a:r>
                        <a:rPr lang="en-US" dirty="0"/>
                        <a:t>65.3</a:t>
                      </a:r>
                    </a:p>
                  </a:txBody>
                  <a:tcPr/>
                </a:tc>
                <a:tc>
                  <a:txBody>
                    <a:bodyPr/>
                    <a:lstStyle/>
                    <a:p>
                      <a:r>
                        <a:rPr lang="en-US" dirty="0"/>
                        <a:t>51.1</a:t>
                      </a:r>
                    </a:p>
                  </a:txBody>
                  <a:tcPr/>
                </a:tc>
                <a:tc>
                  <a:txBody>
                    <a:bodyPr/>
                    <a:lstStyle/>
                    <a:p>
                      <a:endParaRPr lang="en-US" dirty="0"/>
                    </a:p>
                  </a:txBody>
                  <a:tcPr/>
                </a:tc>
                <a:extLst>
                  <a:ext uri="{0D108BD9-81ED-4DB2-BD59-A6C34878D82A}">
                    <a16:rowId xmlns:a16="http://schemas.microsoft.com/office/drawing/2014/main" val="779875205"/>
                  </a:ext>
                </a:extLst>
              </a:tr>
              <a:tr h="370840">
                <a:tc>
                  <a:txBody>
                    <a:bodyPr/>
                    <a:lstStyle/>
                    <a:p>
                      <a:r>
                        <a:rPr lang="en-US" dirty="0"/>
                        <a:t>Jigsaw</a:t>
                      </a:r>
                    </a:p>
                  </a:txBody>
                  <a:tcPr/>
                </a:tc>
                <a:tc>
                  <a:txBody>
                    <a:bodyPr/>
                    <a:lstStyle/>
                    <a:p>
                      <a:r>
                        <a:rPr lang="en-US" dirty="0"/>
                        <a:t>67.6</a:t>
                      </a:r>
                    </a:p>
                  </a:txBody>
                  <a:tcPr/>
                </a:tc>
                <a:tc>
                  <a:txBody>
                    <a:bodyPr/>
                    <a:lstStyle/>
                    <a:p>
                      <a:r>
                        <a:rPr lang="en-US" dirty="0"/>
                        <a:t>53.2</a:t>
                      </a:r>
                    </a:p>
                  </a:txBody>
                  <a:tcPr/>
                </a:tc>
                <a:tc>
                  <a:txBody>
                    <a:bodyPr/>
                    <a:lstStyle/>
                    <a:p>
                      <a:r>
                        <a:rPr lang="en-US" dirty="0"/>
                        <a:t>37.6</a:t>
                      </a:r>
                    </a:p>
                  </a:txBody>
                  <a:tcPr/>
                </a:tc>
                <a:extLst>
                  <a:ext uri="{0D108BD9-81ED-4DB2-BD59-A6C34878D82A}">
                    <a16:rowId xmlns:a16="http://schemas.microsoft.com/office/drawing/2014/main" val="2226928368"/>
                  </a:ext>
                </a:extLst>
              </a:tr>
              <a:tr h="370840">
                <a:tc>
                  <a:txBody>
                    <a:bodyPr/>
                    <a:lstStyle/>
                    <a:p>
                      <a:r>
                        <a:rPr lang="en-US" dirty="0"/>
                        <a:t>Rotation</a:t>
                      </a:r>
                    </a:p>
                  </a:txBody>
                  <a:tcPr/>
                </a:tc>
                <a:tc>
                  <a:txBody>
                    <a:bodyPr/>
                    <a:lstStyle/>
                    <a:p>
                      <a:r>
                        <a:rPr lang="en-US" dirty="0"/>
                        <a:t>73.0</a:t>
                      </a:r>
                    </a:p>
                  </a:txBody>
                  <a:tcPr/>
                </a:tc>
                <a:tc>
                  <a:txBody>
                    <a:bodyPr/>
                    <a:lstStyle/>
                    <a:p>
                      <a:r>
                        <a:rPr lang="en-US" dirty="0"/>
                        <a:t>54.4</a:t>
                      </a:r>
                    </a:p>
                  </a:txBody>
                  <a:tcPr/>
                </a:tc>
                <a:tc>
                  <a:txBody>
                    <a:bodyPr/>
                    <a:lstStyle/>
                    <a:p>
                      <a:r>
                        <a:rPr lang="en-US" dirty="0"/>
                        <a:t>39.1</a:t>
                      </a:r>
                    </a:p>
                  </a:txBody>
                  <a:tcPr/>
                </a:tc>
                <a:extLst>
                  <a:ext uri="{0D108BD9-81ED-4DB2-BD59-A6C34878D82A}">
                    <a16:rowId xmlns:a16="http://schemas.microsoft.com/office/drawing/2014/main" val="1791805653"/>
                  </a:ext>
                </a:extLst>
              </a:tr>
              <a:tr h="370840">
                <a:tc>
                  <a:txBody>
                    <a:bodyPr/>
                    <a:lstStyle/>
                    <a:p>
                      <a:r>
                        <a:rPr lang="en-US" dirty="0" err="1"/>
                        <a:t>DeepCluster</a:t>
                      </a:r>
                      <a:endParaRPr lang="en-US" dirty="0"/>
                    </a:p>
                  </a:txBody>
                  <a:tcPr/>
                </a:tc>
                <a:tc>
                  <a:txBody>
                    <a:bodyPr/>
                    <a:lstStyle/>
                    <a:p>
                      <a:r>
                        <a:rPr lang="en-US" dirty="0"/>
                        <a:t>73.7</a:t>
                      </a:r>
                    </a:p>
                  </a:txBody>
                  <a:tcPr/>
                </a:tc>
                <a:tc>
                  <a:txBody>
                    <a:bodyPr/>
                    <a:lstStyle/>
                    <a:p>
                      <a:r>
                        <a:rPr lang="en-US" dirty="0"/>
                        <a:t>55.4</a:t>
                      </a:r>
                    </a:p>
                  </a:txBody>
                  <a:tcPr/>
                </a:tc>
                <a:tc>
                  <a:txBody>
                    <a:bodyPr/>
                    <a:lstStyle/>
                    <a:p>
                      <a:r>
                        <a:rPr lang="en-US" dirty="0"/>
                        <a:t>45.1</a:t>
                      </a:r>
                    </a:p>
                  </a:txBody>
                  <a:tcPr/>
                </a:tc>
                <a:extLst>
                  <a:ext uri="{0D108BD9-81ED-4DB2-BD59-A6C34878D82A}">
                    <a16:rowId xmlns:a16="http://schemas.microsoft.com/office/drawing/2014/main" val="173920164"/>
                  </a:ext>
                </a:extLst>
              </a:tr>
            </a:tbl>
          </a:graphicData>
        </a:graphic>
      </p:graphicFrame>
    </p:spTree>
    <p:extLst>
      <p:ext uri="{BB962C8B-B14F-4D97-AF65-F5344CB8AC3E}">
        <p14:creationId xmlns:p14="http://schemas.microsoft.com/office/powerpoint/2010/main" val="1612698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bg1">
                    <a:lumMod val="50000"/>
                  </a:schemeClr>
                </a:solidFill>
              </a:rPr>
              <a:t>Data prediction</a:t>
            </a:r>
          </a:p>
          <a:p>
            <a:pPr marL="857250" lvl="1" indent="-457200">
              <a:buFont typeface="Arial" panose="020B0604020202020204" pitchFamily="34" charset="0"/>
              <a:buChar char="•"/>
            </a:pPr>
            <a:r>
              <a:rPr lang="en-US" sz="2400" dirty="0">
                <a:solidFill>
                  <a:schemeClr val="bg1">
                    <a:lumMod val="50000"/>
                  </a:schemeClr>
                </a:solidFill>
              </a:rPr>
              <a:t>Colorization</a:t>
            </a:r>
          </a:p>
          <a:p>
            <a:pPr marL="457200" indent="-457200">
              <a:buFont typeface="Arial" panose="020B0604020202020204" pitchFamily="34" charset="0"/>
              <a:buChar char="•"/>
            </a:pPr>
            <a:r>
              <a:rPr lang="en-US" dirty="0">
                <a:solidFill>
                  <a:schemeClr val="bg1">
                    <a:lumMod val="50000"/>
                  </a:schemeClr>
                </a:solidFill>
              </a:rPr>
              <a:t>Transformation prediction</a:t>
            </a:r>
          </a:p>
          <a:p>
            <a:pPr marL="857250" lvl="1" indent="-457200">
              <a:buFont typeface="Arial" panose="020B0604020202020204" pitchFamily="34" charset="0"/>
              <a:buChar char="•"/>
            </a:pPr>
            <a:r>
              <a:rPr lang="en-US" sz="2400" dirty="0">
                <a:solidFill>
                  <a:schemeClr val="bg1">
                    <a:lumMod val="50000"/>
                  </a:schemeClr>
                </a:solidFill>
              </a:rPr>
              <a:t>Context prediction, jigsaw puzzle solving, rotation prediction</a:t>
            </a:r>
          </a:p>
          <a:p>
            <a:pPr marL="457200" indent="-457200">
              <a:buFont typeface="Arial" panose="020B0604020202020204" pitchFamily="34" charset="0"/>
              <a:buChar char="•"/>
            </a:pPr>
            <a:r>
              <a:rPr lang="en-US" dirty="0">
                <a:solidFill>
                  <a:schemeClr val="bg1">
                    <a:lumMod val="50000"/>
                  </a:schemeClr>
                </a:solidFill>
              </a:rPr>
              <a:t>Deep clustering and instance prediction</a:t>
            </a:r>
          </a:p>
          <a:p>
            <a:pPr marL="457200" indent="-457200">
              <a:buFont typeface="Arial" panose="020B0604020202020204" pitchFamily="34" charset="0"/>
              <a:buChar char="•"/>
            </a:pPr>
            <a:r>
              <a:rPr lang="en-US" dirty="0"/>
              <a:t>Contrastive learning</a:t>
            </a:r>
          </a:p>
          <a:p>
            <a:pPr marL="857250" lvl="1" indent="-457200">
              <a:buFont typeface="Arial" panose="020B0604020202020204" pitchFamily="34" charset="0"/>
              <a:buChar char="•"/>
            </a:pPr>
            <a:r>
              <a:rPr lang="en-US" sz="2400" dirty="0" err="1"/>
              <a:t>MoCo</a:t>
            </a:r>
            <a:r>
              <a:rPr lang="en-US" sz="2400" dirty="0"/>
              <a:t>, </a:t>
            </a:r>
            <a:r>
              <a:rPr lang="en-US" sz="2400" dirty="0" err="1"/>
              <a:t>SimCLR</a:t>
            </a:r>
            <a:r>
              <a:rPr lang="en-US" sz="2400" dirty="0"/>
              <a:t>, </a:t>
            </a:r>
            <a:r>
              <a:rPr lang="en-US" sz="2400" dirty="0" err="1"/>
              <a:t>SWaV</a:t>
            </a:r>
            <a:r>
              <a:rPr lang="en-US" sz="2400" dirty="0"/>
              <a:t>, SEER  </a:t>
            </a:r>
          </a:p>
        </p:txBody>
      </p:sp>
    </p:spTree>
    <p:extLst>
      <p:ext uri="{BB962C8B-B14F-4D97-AF65-F5344CB8AC3E}">
        <p14:creationId xmlns:p14="http://schemas.microsoft.com/office/powerpoint/2010/main" val="147846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4C99-89C2-C141-B741-F40234438FD5}"/>
              </a:ext>
            </a:extLst>
          </p:cNvPr>
          <p:cNvSpPr>
            <a:spLocks noGrp="1"/>
          </p:cNvSpPr>
          <p:nvPr>
            <p:ph type="title"/>
          </p:nvPr>
        </p:nvSpPr>
        <p:spPr/>
        <p:txBody>
          <a:bodyPr/>
          <a:lstStyle/>
          <a:p>
            <a:r>
              <a:rPr lang="en-US" dirty="0"/>
              <a:t>Contrastive methods</a:t>
            </a:r>
          </a:p>
        </p:txBody>
      </p:sp>
      <p:sp>
        <p:nvSpPr>
          <p:cNvPr id="3" name="Content Placeholder 2">
            <a:extLst>
              <a:ext uri="{FF2B5EF4-FFF2-40B4-BE49-F238E27FC236}">
                <a16:creationId xmlns:a16="http://schemas.microsoft.com/office/drawing/2014/main" id="{6520EE66-0748-C24D-A4D7-2FC33DBF31D4}"/>
              </a:ext>
            </a:extLst>
          </p:cNvPr>
          <p:cNvSpPr>
            <a:spLocks noGrp="1"/>
          </p:cNvSpPr>
          <p:nvPr>
            <p:ph idx="1"/>
          </p:nvPr>
        </p:nvSpPr>
        <p:spPr/>
        <p:txBody>
          <a:bodyPr/>
          <a:lstStyle/>
          <a:p>
            <a:pPr marL="457200" indent="-457200">
              <a:buFont typeface="Arial" panose="020B0604020202020204" pitchFamily="34" charset="0"/>
              <a:buChar char="•"/>
            </a:pPr>
            <a:r>
              <a:rPr lang="en-US" dirty="0"/>
              <a:t>Encourage representations of transformed versions of the same image to be the same and different images to be different </a:t>
            </a:r>
          </a:p>
          <a:p>
            <a:endParaRPr lang="en-US" dirty="0"/>
          </a:p>
        </p:txBody>
      </p:sp>
      <p:grpSp>
        <p:nvGrpSpPr>
          <p:cNvPr id="13" name="Group 12">
            <a:extLst>
              <a:ext uri="{FF2B5EF4-FFF2-40B4-BE49-F238E27FC236}">
                <a16:creationId xmlns:a16="http://schemas.microsoft.com/office/drawing/2014/main" id="{7115CC70-952B-F74D-A020-592C284FF135}"/>
              </a:ext>
            </a:extLst>
          </p:cNvPr>
          <p:cNvGrpSpPr/>
          <p:nvPr/>
        </p:nvGrpSpPr>
        <p:grpSpPr>
          <a:xfrm>
            <a:off x="2286000" y="3276600"/>
            <a:ext cx="7924802" cy="1182911"/>
            <a:chOff x="2932738" y="2178583"/>
            <a:chExt cx="3160955" cy="580502"/>
          </a:xfrm>
        </p:grpSpPr>
        <p:sp>
          <p:nvSpPr>
            <p:cNvPr id="14" name="Rectangle 13">
              <a:extLst>
                <a:ext uri="{FF2B5EF4-FFF2-40B4-BE49-F238E27FC236}">
                  <a16:creationId xmlns:a16="http://schemas.microsoft.com/office/drawing/2014/main" id="{B2821FD8-8CE7-C24C-995E-CC525523DE51}"/>
                </a:ext>
              </a:extLst>
            </p:cNvPr>
            <p:cNvSpPr/>
            <p:nvPr/>
          </p:nvSpPr>
          <p:spPr>
            <a:xfrm>
              <a:off x="5420687" y="2178583"/>
              <a:ext cx="673006" cy="5805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a:t>
              </a:r>
            </a:p>
            <a:p>
              <a:pPr algn="ctr" defTabSz="914272" hangingPunct="1"/>
              <a:r>
                <a:rPr lang="en-US" sz="2167" dirty="0">
                  <a:solidFill>
                    <a:srgbClr val="FF0000"/>
                  </a:solidFill>
                  <a:latin typeface="Arial"/>
                  <a:cs typeface="Arial"/>
                </a:rPr>
                <a:t>dissimilar</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FCE10EF-C4A4-EA4B-A978-5E6849009B44}"/>
                    </a:ext>
                  </a:extLst>
                </p:cNvPr>
                <p:cNvSpPr/>
                <p:nvPr/>
              </p:nvSpPr>
              <p:spPr>
                <a:xfrm>
                  <a:off x="2932738" y="2178583"/>
                  <a:ext cx="683877" cy="2332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15" name="Rectangle 14">
                  <a:extLst>
                    <a:ext uri="{FF2B5EF4-FFF2-40B4-BE49-F238E27FC236}">
                      <a16:creationId xmlns:a16="http://schemas.microsoft.com/office/drawing/2014/main" id="{2FCE10EF-C4A4-EA4B-A978-5E6849009B44}"/>
                    </a:ext>
                  </a:extLst>
                </p:cNvPr>
                <p:cNvSpPr>
                  <a:spLocks noRot="1" noChangeAspect="1" noMove="1" noResize="1" noEditPoints="1" noAdjustHandles="1" noChangeArrowheads="1" noChangeShapeType="1" noTextEdit="1"/>
                </p:cNvSpPr>
                <p:nvPr/>
              </p:nvSpPr>
              <p:spPr>
                <a:xfrm>
                  <a:off x="2932738" y="2178583"/>
                  <a:ext cx="683877" cy="233269"/>
                </a:xfrm>
                <a:prstGeom prst="rect">
                  <a:avLst/>
                </a:prstGeom>
                <a:blipFill>
                  <a:blip r:embed="rId2"/>
                  <a:stretch>
                    <a:fillRect b="-12195"/>
                  </a:stretch>
                </a:blipFill>
                <a:ln w="38100">
                  <a:solidFill>
                    <a:schemeClr val="tx1"/>
                  </a:solid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FC46195-6342-0142-9817-9F07F0450A2B}"/>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17" name="Straight Arrow Connector 16">
            <a:extLst>
              <a:ext uri="{FF2B5EF4-FFF2-40B4-BE49-F238E27FC236}">
                <a16:creationId xmlns:a16="http://schemas.microsoft.com/office/drawing/2014/main" id="{7E43E176-AC84-8942-8A2D-3E8BAC390596}"/>
              </a:ext>
            </a:extLst>
          </p:cNvPr>
          <p:cNvCxnSpPr>
            <a:cxnSpLocks/>
            <a:stCxn id="16" idx="3"/>
          </p:cNvCxnSpPr>
          <p:nvPr/>
        </p:nvCxnSpPr>
        <p:spPr>
          <a:xfrm>
            <a:off x="7703360" y="3864430"/>
            <a:ext cx="792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3D6534D-B20A-6348-9AF1-C3F2D4F0889C}"/>
                  </a:ext>
                </a:extLst>
              </p:cNvPr>
              <p:cNvSpPr/>
              <p:nvPr/>
            </p:nvSpPr>
            <p:spPr>
              <a:xfrm>
                <a:off x="2286002" y="3984172"/>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18" name="Rectangle 17">
                <a:extLst>
                  <a:ext uri="{FF2B5EF4-FFF2-40B4-BE49-F238E27FC236}">
                    <a16:creationId xmlns:a16="http://schemas.microsoft.com/office/drawing/2014/main" id="{F3D6534D-B20A-6348-9AF1-C3F2D4F0889C}"/>
                  </a:ext>
                </a:extLst>
              </p:cNvPr>
              <p:cNvSpPr>
                <a:spLocks noRot="1" noChangeAspect="1" noMove="1" noResize="1" noEditPoints="1" noAdjustHandles="1" noChangeArrowheads="1" noChangeShapeType="1" noTextEdit="1"/>
              </p:cNvSpPr>
              <p:nvPr/>
            </p:nvSpPr>
            <p:spPr>
              <a:xfrm>
                <a:off x="2286002" y="3984172"/>
                <a:ext cx="1714542" cy="475341"/>
              </a:xfrm>
              <a:prstGeom prst="rect">
                <a:avLst/>
              </a:prstGeom>
              <a:blipFill>
                <a:blip r:embed="rId3"/>
                <a:stretch>
                  <a:fillRect b="-12195"/>
                </a:stretch>
              </a:blipFill>
              <a:ln w="38100">
                <a:solidFill>
                  <a:schemeClr val="tx1"/>
                </a:solidFill>
              </a:ln>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13C6812-AF33-BA43-8400-8B515D9AD174}"/>
              </a:ext>
            </a:extLst>
          </p:cNvPr>
          <p:cNvCxnSpPr/>
          <p:nvPr/>
        </p:nvCxnSpPr>
        <p:spPr>
          <a:xfrm>
            <a:off x="4011433" y="4233629"/>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E88DB3-7B11-9844-8F61-E592B3E49140}"/>
              </a:ext>
            </a:extLst>
          </p:cNvPr>
          <p:cNvCxnSpPr/>
          <p:nvPr/>
        </p:nvCxnSpPr>
        <p:spPr>
          <a:xfrm>
            <a:off x="4033206" y="3536944"/>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2FEB49-3737-4246-A106-59BD164B7862}"/>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spTree>
    <p:extLst>
      <p:ext uri="{BB962C8B-B14F-4D97-AF65-F5344CB8AC3E}">
        <p14:creationId xmlns:p14="http://schemas.microsoft.com/office/powerpoint/2010/main" val="2966239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4C99-89C2-C141-B741-F40234438FD5}"/>
              </a:ext>
            </a:extLst>
          </p:cNvPr>
          <p:cNvSpPr>
            <a:spLocks noGrp="1"/>
          </p:cNvSpPr>
          <p:nvPr>
            <p:ph type="title"/>
          </p:nvPr>
        </p:nvSpPr>
        <p:spPr/>
        <p:txBody>
          <a:bodyPr/>
          <a:lstStyle/>
          <a:p>
            <a:r>
              <a:rPr lang="en-US" dirty="0"/>
              <a:t>Contrastive methods</a:t>
            </a:r>
          </a:p>
        </p:txBody>
      </p:sp>
      <p:sp>
        <p:nvSpPr>
          <p:cNvPr id="3" name="Content Placeholder 2">
            <a:extLst>
              <a:ext uri="{FF2B5EF4-FFF2-40B4-BE49-F238E27FC236}">
                <a16:creationId xmlns:a16="http://schemas.microsoft.com/office/drawing/2014/main" id="{6520EE66-0748-C24D-A4D7-2FC33DBF31D4}"/>
              </a:ext>
            </a:extLst>
          </p:cNvPr>
          <p:cNvSpPr>
            <a:spLocks noGrp="1"/>
          </p:cNvSpPr>
          <p:nvPr>
            <p:ph idx="1"/>
          </p:nvPr>
        </p:nvSpPr>
        <p:spPr/>
        <p:txBody>
          <a:bodyPr/>
          <a:lstStyle/>
          <a:p>
            <a:pPr marL="457200" indent="-457200">
              <a:buFont typeface="Arial" panose="020B0604020202020204" pitchFamily="34" charset="0"/>
              <a:buChar char="•"/>
            </a:pPr>
            <a:r>
              <a:rPr lang="en-US" dirty="0"/>
              <a:t>Encourage representations of transformed versions of the same image to be the same and different images to be different </a:t>
            </a:r>
          </a:p>
          <a:p>
            <a:endParaRPr lang="en-US" dirty="0"/>
          </a:p>
        </p:txBody>
      </p:sp>
      <p:sp>
        <p:nvSpPr>
          <p:cNvPr id="4" name="Rectangle 3">
            <a:extLst>
              <a:ext uri="{FF2B5EF4-FFF2-40B4-BE49-F238E27FC236}">
                <a16:creationId xmlns:a16="http://schemas.microsoft.com/office/drawing/2014/main" id="{15399418-A2C5-B846-8011-BE62B536A5CE}"/>
              </a:ext>
            </a:extLst>
          </p:cNvPr>
          <p:cNvSpPr/>
          <p:nvPr/>
        </p:nvSpPr>
        <p:spPr>
          <a:xfrm>
            <a:off x="10515600" y="6324600"/>
            <a:ext cx="1676400" cy="369332"/>
          </a:xfrm>
          <a:prstGeom prst="rect">
            <a:avLst/>
          </a:prstGeom>
        </p:spPr>
        <p:txBody>
          <a:bodyPr wrap="square">
            <a:spAutoFit/>
          </a:bodyPr>
          <a:lstStyle/>
          <a:p>
            <a:pPr algn="ctr"/>
            <a:r>
              <a:rPr lang="en-US" sz="1800" b="0" dirty="0">
                <a:hlinkClick r:id="rId2"/>
              </a:rPr>
              <a:t>Figure source</a:t>
            </a:r>
            <a:endParaRPr lang="en-US" sz="1800" b="0" dirty="0"/>
          </a:p>
        </p:txBody>
      </p:sp>
      <p:pic>
        <p:nvPicPr>
          <p:cNvPr id="13" name="Picture 12">
            <a:extLst>
              <a:ext uri="{FF2B5EF4-FFF2-40B4-BE49-F238E27FC236}">
                <a16:creationId xmlns:a16="http://schemas.microsoft.com/office/drawing/2014/main" id="{3725DD4C-5339-6542-8268-C2875FB57774}"/>
              </a:ext>
            </a:extLst>
          </p:cNvPr>
          <p:cNvPicPr>
            <a:picLocks noChangeAspect="1"/>
          </p:cNvPicPr>
          <p:nvPr/>
        </p:nvPicPr>
        <p:blipFill rotWithShape="1">
          <a:blip r:embed="rId3"/>
          <a:srcRect t="8071"/>
          <a:stretch/>
        </p:blipFill>
        <p:spPr>
          <a:xfrm>
            <a:off x="2476500" y="2819400"/>
            <a:ext cx="7467600" cy="2603938"/>
          </a:xfrm>
          <a:prstGeom prst="rect">
            <a:avLst/>
          </a:prstGeom>
        </p:spPr>
      </p:pic>
    </p:spTree>
    <p:extLst>
      <p:ext uri="{BB962C8B-B14F-4D97-AF65-F5344CB8AC3E}">
        <p14:creationId xmlns:p14="http://schemas.microsoft.com/office/powerpoint/2010/main" val="84592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ABC1-6597-214F-99AC-F5059217FEC4}"/>
              </a:ext>
            </a:extLst>
          </p:cNvPr>
          <p:cNvSpPr>
            <a:spLocks noGrp="1"/>
          </p:cNvSpPr>
          <p:nvPr>
            <p:ph type="title"/>
          </p:nvPr>
        </p:nvSpPr>
        <p:spPr/>
        <p:txBody>
          <a:bodyPr/>
          <a:lstStyle/>
          <a:p>
            <a:r>
              <a:rPr lang="en-US" i="1" dirty="0"/>
              <a:t>Self-supervised</a:t>
            </a:r>
            <a:r>
              <a:rPr lang="en-US" dirty="0"/>
              <a:t> vs. </a:t>
            </a:r>
            <a:r>
              <a:rPr lang="en-US" i="1" dirty="0"/>
              <a:t>unsupervised</a:t>
            </a:r>
            <a:r>
              <a:rPr lang="en-US" dirty="0"/>
              <a:t> learning</a:t>
            </a:r>
          </a:p>
        </p:txBody>
      </p:sp>
      <p:sp>
        <p:nvSpPr>
          <p:cNvPr id="3" name="Content Placeholder 2">
            <a:extLst>
              <a:ext uri="{FF2B5EF4-FFF2-40B4-BE49-F238E27FC236}">
                <a16:creationId xmlns:a16="http://schemas.microsoft.com/office/drawing/2014/main" id="{2474B753-3256-DD40-BBBA-EEB0303A4E04}"/>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The terms are sometimes used interchangeably in the literature, but self-supervised learning is a particular kind of unsupervised learning</a:t>
            </a:r>
          </a:p>
          <a:p>
            <a:pPr marL="457200" indent="-457200">
              <a:buFont typeface="Arial" panose="020B0604020202020204" pitchFamily="34" charset="0"/>
              <a:buChar char="•"/>
            </a:pPr>
            <a:r>
              <a:rPr lang="en-US" b="1" dirty="0"/>
              <a:t>Self-supervised learning</a:t>
            </a:r>
            <a:r>
              <a:rPr lang="en-US" dirty="0"/>
              <a:t>: the learner “makes up” labels from the data and then solves a supervised task</a:t>
            </a:r>
          </a:p>
          <a:p>
            <a:pPr marL="457200" indent="-457200">
              <a:buFont typeface="Arial" panose="020B0604020202020204" pitchFamily="34" charset="0"/>
              <a:buChar char="•"/>
            </a:pPr>
            <a:r>
              <a:rPr lang="en-US" b="1" dirty="0"/>
              <a:t>Unsupervised learning</a:t>
            </a:r>
            <a:r>
              <a:rPr lang="en-US" dirty="0"/>
              <a:t>: any kind of learning without labels</a:t>
            </a:r>
          </a:p>
          <a:p>
            <a:pPr lvl="1"/>
            <a:r>
              <a:rPr lang="en-US" sz="2400" dirty="0"/>
              <a:t>Clustering and quantization</a:t>
            </a:r>
          </a:p>
          <a:p>
            <a:pPr lvl="1"/>
            <a:r>
              <a:rPr lang="en-US" sz="2400" dirty="0"/>
              <a:t>Dimensionality reduction, manifold learning</a:t>
            </a:r>
          </a:p>
          <a:p>
            <a:pPr lvl="1"/>
            <a:r>
              <a:rPr lang="en-US" sz="2400" dirty="0"/>
              <a:t>Density estimation</a:t>
            </a:r>
          </a:p>
          <a:p>
            <a:pPr lvl="1"/>
            <a:r>
              <a:rPr lang="en-US" sz="2400" dirty="0"/>
              <a:t>Learning to sample</a:t>
            </a:r>
          </a:p>
          <a:p>
            <a:endParaRPr lang="en-US" dirty="0"/>
          </a:p>
        </p:txBody>
      </p:sp>
    </p:spTree>
    <p:extLst>
      <p:ext uri="{BB962C8B-B14F-4D97-AF65-F5344CB8AC3E}">
        <p14:creationId xmlns:p14="http://schemas.microsoft.com/office/powerpoint/2010/main" val="216840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FFAF-71A1-5D43-AFB8-BF9183CE7C0C}"/>
              </a:ext>
            </a:extLst>
          </p:cNvPr>
          <p:cNvSpPr>
            <a:spLocks noGrp="1"/>
          </p:cNvSpPr>
          <p:nvPr>
            <p:ph type="title"/>
          </p:nvPr>
        </p:nvSpPr>
        <p:spPr>
          <a:xfrm>
            <a:off x="-100361" y="481169"/>
            <a:ext cx="10515600" cy="688041"/>
          </a:xfrm>
        </p:spPr>
        <p:txBody>
          <a:bodyPr>
            <a:normAutofit/>
          </a:bodyPr>
          <a:lstStyle/>
          <a:p>
            <a:r>
              <a:rPr lang="en-US" sz="2800" dirty="0"/>
              <a:t>Contrastive loss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18877-0972-2A4B-9BD9-E8934DC6D793}"/>
                  </a:ext>
                </a:extLst>
              </p:cNvPr>
              <p:cNvSpPr>
                <a:spLocks noGrp="1"/>
              </p:cNvSpPr>
              <p:nvPr>
                <p:ph idx="1"/>
              </p:nvPr>
            </p:nvSpPr>
            <p:spPr>
              <a:xfrm>
                <a:off x="828637" y="1169210"/>
                <a:ext cx="10896600" cy="5257800"/>
              </a:xfrm>
            </p:spPr>
            <p:txBody>
              <a:bodyPr>
                <a:normAutofit fontScale="92500"/>
              </a:bodyPr>
              <a:lstStyle/>
              <a:p>
                <a:pPr marL="457200" indent="-457200">
                  <a:buFont typeface="Arial" panose="020B0604020202020204" pitchFamily="34" charset="0"/>
                  <a:buChar char="•"/>
                </a:pPr>
                <a:r>
                  <a:rPr lang="en-US" dirty="0"/>
                  <a:t>Given: query point </a:t>
                </a:r>
                <a14:m>
                  <m:oMath xmlns:m="http://schemas.openxmlformats.org/officeDocument/2006/math">
                    <m:r>
                      <a:rPr lang="en-US" i="1" dirty="0" smtClean="0">
                        <a:latin typeface="Cambria Math" panose="02040503050406030204" pitchFamily="18" charset="0"/>
                      </a:rPr>
                      <m:t>𝑥</m:t>
                    </m:r>
                  </m:oMath>
                </a14:m>
                <a:r>
                  <a:rPr lang="en-US" dirty="0"/>
                  <a:t>, positive samples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t>, negative samples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endParaRPr lang="en-US" dirty="0"/>
              </a:p>
              <a:p>
                <a:pPr marL="857250" lvl="1" indent="-457200">
                  <a:buFont typeface="Arial" panose="020B0604020202020204" pitchFamily="34" charset="0"/>
                  <a:buChar char="•"/>
                </a:pPr>
                <a:r>
                  <a:rPr lang="en-US" sz="2400" dirty="0"/>
                  <a:t>Positives are typically transformed versions of </a:t>
                </a:r>
                <a14:m>
                  <m:oMath xmlns:m="http://schemas.openxmlformats.org/officeDocument/2006/math">
                    <m:r>
                      <a:rPr lang="en-US" sz="2400" i="1" dirty="0" smtClean="0">
                        <a:latin typeface="Cambria Math" panose="02040503050406030204" pitchFamily="18" charset="0"/>
                      </a:rPr>
                      <m:t>𝑥</m:t>
                    </m:r>
                  </m:oMath>
                </a14:m>
                <a:r>
                  <a:rPr lang="en-US" sz="2400" dirty="0"/>
                  <a:t>, negatives are random examples from the same mini-batch or </a:t>
                </a:r>
                <a:r>
                  <a:rPr lang="en-US" sz="2400" i="1" dirty="0"/>
                  <a:t>memory bank</a:t>
                </a:r>
              </a:p>
              <a:p>
                <a:pPr marL="457200" indent="-457200">
                  <a:buFont typeface="Arial" panose="020B0604020202020204" pitchFamily="34" charset="0"/>
                  <a:buChar char="•"/>
                </a:pPr>
                <a:r>
                  <a:rPr lang="en-US" dirty="0"/>
                  <a:t>Key idea: learn representation to make </a:t>
                </a:r>
                <a14:m>
                  <m:oMath xmlns:m="http://schemas.openxmlformats.org/officeDocument/2006/math">
                    <m:r>
                      <a:rPr lang="en-US" i="1" dirty="0" smtClean="0">
                        <a:latin typeface="Cambria Math" panose="02040503050406030204" pitchFamily="18" charset="0"/>
                      </a:rPr>
                      <m:t>𝑥</m:t>
                    </m:r>
                  </m:oMath>
                </a14:m>
                <a:r>
                  <a:rPr lang="en-US" dirty="0"/>
                  <a:t> similar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dissimilar from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(similarity is measured by dot product of normalized features)</a:t>
                </a:r>
              </a:p>
              <a:p>
                <a:pPr marL="457200" indent="-457200">
                  <a:buFont typeface="Arial" panose="020B0604020202020204" pitchFamily="34" charset="0"/>
                  <a:buChar char="•"/>
                </a:pPr>
                <a:r>
                  <a:rPr lang="en-US" dirty="0"/>
                  <a:t>Intuitively, contrastive loss for </a:t>
                </a:r>
                <a14:m>
                  <m:oMath xmlns:m="http://schemas.openxmlformats.org/officeDocument/2006/math">
                    <m:r>
                      <a:rPr lang="en-US" i="1" dirty="0">
                        <a:latin typeface="Cambria Math" panose="02040503050406030204" pitchFamily="18" charset="0"/>
                      </a:rPr>
                      <m:t>𝑥</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is the loss of a </a:t>
                </a:r>
                <a:r>
                  <a:rPr lang="en-US" dirty="0" err="1"/>
                  <a:t>softmax</a:t>
                </a:r>
                <a:r>
                  <a:rPr lang="en-US" dirty="0"/>
                  <a:t> classifier that tries to classify </a:t>
                </a:r>
                <a14:m>
                  <m:oMath xmlns:m="http://schemas.openxmlformats.org/officeDocument/2006/math">
                    <m:r>
                      <a:rPr lang="en-US" sz="2400" i="1" dirty="0">
                        <a:latin typeface="Cambria Math" panose="02040503050406030204" pitchFamily="18" charset="0"/>
                      </a:rPr>
                      <m:t>𝑥</m:t>
                    </m:r>
                  </m:oMath>
                </a14:m>
                <a:r>
                  <a:rPr lang="en-US" sz="2400" dirty="0"/>
                  <a:t> as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 </m:t>
                    </m:r>
                  </m:oMath>
                </a14:m>
                <a:r>
                  <a:rPr lang="en-US" dirty="0"/>
                  <a:t>:</a:t>
                </a:r>
              </a:p>
              <a:p>
                <a:pPr marL="0" indent="0"/>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exp</m:t>
                        </m:r>
                        <m:r>
                          <a:rPr lang="en-US" b="0" i="1" smtClean="0">
                            <a:latin typeface="Cambria Math" panose="02040503050406030204" pitchFamily="18" charset="0"/>
                          </a:rPr>
                          <m:t>⁡(</m:t>
                        </m:r>
                        <m:sSup>
                          <m:sSupPr>
                            <m:ctrlPr>
                              <a:rPr lang="en-US" b="0" i="1" smtClean="0">
                                <a:solidFill>
                                  <a:srgbClr val="0000FF"/>
                                </a:solidFill>
                                <a:latin typeface="Cambria Math" panose="02040503050406030204" pitchFamily="18" charset="0"/>
                              </a:rPr>
                            </m:ctrlPr>
                          </m:sSupPr>
                          <m:e>
                            <m:r>
                              <a:rPr lang="en-US" b="0" i="1" smtClean="0">
                                <a:solidFill>
                                  <a:srgbClr val="0000FF"/>
                                </a:solidFill>
                                <a:latin typeface="Cambria Math" panose="02040503050406030204" pitchFamily="18" charset="0"/>
                              </a:rPr>
                              <m:t>𝑓</m:t>
                            </m:r>
                            <m:d>
                              <m:dPr>
                                <m:ctrlPr>
                                  <a:rPr lang="en-US" b="0" i="1" smtClean="0">
                                    <a:solidFill>
                                      <a:srgbClr val="0000FF"/>
                                    </a:solidFill>
                                    <a:latin typeface="Cambria Math" panose="02040503050406030204" pitchFamily="18" charset="0"/>
                                  </a:rPr>
                                </m:ctrlPr>
                              </m:dPr>
                              <m:e>
                                <m:r>
                                  <a:rPr lang="en-US" b="0" i="1" smtClean="0">
                                    <a:solidFill>
                                      <a:srgbClr val="0000FF"/>
                                    </a:solidFill>
                                    <a:latin typeface="Cambria Math" panose="02040503050406030204" pitchFamily="18" charset="0"/>
                                  </a:rPr>
                                  <m:t>𝑥</m:t>
                                </m:r>
                              </m:e>
                            </m:d>
                          </m:e>
                          <m:sup>
                            <m:r>
                              <a:rPr lang="en-US" b="0" i="1" smtClean="0">
                                <a:solidFill>
                                  <a:srgbClr val="0000FF"/>
                                </a:solidFill>
                                <a:latin typeface="Cambria Math" panose="02040503050406030204" pitchFamily="18" charset="0"/>
                              </a:rPr>
                              <m:t>𝑇</m:t>
                            </m:r>
                          </m:sup>
                        </m:sSup>
                        <m:r>
                          <a:rPr lang="en-US" b="0" i="1" smtClean="0">
                            <a:solidFill>
                              <a:srgbClr val="0000FF"/>
                            </a:solidFill>
                            <a:latin typeface="Cambria Math" panose="02040503050406030204" pitchFamily="18" charset="0"/>
                          </a:rPr>
                          <m:t>𝑓</m:t>
                        </m:r>
                        <m:d>
                          <m:dPr>
                            <m:ctrlPr>
                              <a:rPr lang="en-US" b="0" i="1" smtClean="0">
                                <a:solidFill>
                                  <a:srgbClr val="0000FF"/>
                                </a:solidFill>
                                <a:latin typeface="Cambria Math" panose="02040503050406030204" pitchFamily="18" charset="0"/>
                              </a:rPr>
                            </m:ctrlPr>
                          </m:dPr>
                          <m:e>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rPr>
                          <m:t>)</m:t>
                        </m:r>
                      </m:num>
                      <m:den>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p>
                                  <m:sSupPr>
                                    <m:ctrlPr>
                                      <a:rPr lang="en-US" i="1" smtClean="0">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𝑓</m:t>
                                    </m:r>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rPr>
                                          <m:t>𝑥</m:t>
                                        </m:r>
                                      </m:e>
                                    </m:d>
                                  </m:e>
                                  <m:sup>
                                    <m:r>
                                      <a:rPr lang="en-US" i="1">
                                        <a:solidFill>
                                          <a:srgbClr val="0000FF"/>
                                        </a:solidFill>
                                        <a:latin typeface="Cambria Math" panose="02040503050406030204" pitchFamily="18" charset="0"/>
                                      </a:rPr>
                                      <m:t>𝑇</m:t>
                                    </m:r>
                                  </m:sup>
                                </m:sSup>
                                <m:r>
                                  <a:rPr lang="en-US" i="1">
                                    <a:solidFill>
                                      <a:srgbClr val="0000FF"/>
                                    </a:solidFill>
                                    <a:latin typeface="Cambria Math" panose="02040503050406030204" pitchFamily="18" charset="0"/>
                                  </a:rPr>
                                  <m:t>𝑓</m:t>
                                </m:r>
                                <m:d>
                                  <m:dPr>
                                    <m:ctrlPr>
                                      <a:rPr lang="en-US" i="1">
                                        <a:solidFill>
                                          <a:srgbClr val="0000FF"/>
                                        </a:solidFill>
                                        <a:latin typeface="Cambria Math" panose="02040503050406030204" pitchFamily="18" charset="0"/>
                                      </a:rPr>
                                    </m:ctrlPr>
                                  </m:dPr>
                                  <m:e>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𝑥</m:t>
                                        </m:r>
                                      </m:e>
                                      <m:sup>
                                        <m:r>
                                          <a:rPr lang="en-US" i="1">
                                            <a:solidFill>
                                              <a:srgbClr val="0000FF"/>
                                            </a:solidFill>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e>
                            </m:d>
                          </m:e>
                        </m:func>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sSup>
                                      <m:sSupPr>
                                        <m:ctrlPr>
                                          <a:rPr lang="en-US" i="1" smtClean="0">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e>
                                      <m:sup>
                                        <m:r>
                                          <a:rPr lang="en-US" i="1">
                                            <a:solidFill>
                                              <a:srgbClr val="FF0000"/>
                                            </a:solidFill>
                                            <a:latin typeface="Cambria Math" panose="02040503050406030204" pitchFamily="18" charset="0"/>
                                          </a:rPr>
                                          <m:t>𝑇</m:t>
                                        </m:r>
                                      </m:sup>
                                    </m:sSup>
                                    <m:r>
                                      <a:rPr lang="en-US" i="1">
                                        <a:solidFill>
                                          <a:srgbClr val="FF0000"/>
                                        </a:solidFill>
                                        <a:latin typeface="Cambria Math" panose="02040503050406030204" pitchFamily="18" charset="0"/>
                                      </a:rPr>
                                      <m:t>𝑓</m:t>
                                    </m:r>
                                    <m:d>
                                      <m:dPr>
                                        <m:ctrlPr>
                                          <a:rPr lang="en-US" i="1">
                                            <a:solidFill>
                                              <a:srgbClr val="FF0000"/>
                                            </a:solidFill>
                                            <a:latin typeface="Cambria Math" panose="02040503050406030204" pitchFamily="18" charset="0"/>
                                          </a:rPr>
                                        </m:ctrlPr>
                                      </m:dPr>
                                      <m:e>
                                        <m:sSubSup>
                                          <m:sSubSupPr>
                                            <m:ctrlPr>
                                              <a:rPr lang="en-US"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𝑗</m:t>
                                            </m:r>
                                          </m:sub>
                                          <m:sup>
                                            <m:r>
                                              <a:rPr lang="en-US" b="0" i="1" smtClean="0">
                                                <a:solidFill>
                                                  <a:srgbClr val="FF0000"/>
                                                </a:solidFill>
                                                <a:latin typeface="Cambria Math" panose="02040503050406030204" pitchFamily="18" charset="0"/>
                                              </a:rPr>
                                              <m:t>−</m:t>
                                            </m:r>
                                          </m:sup>
                                        </m:sSubSup>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e>
                                </m:d>
                              </m:e>
                            </m:func>
                          </m:e>
                        </m:nary>
                      </m:den>
                    </m:f>
                  </m:oMath>
                </a14:m>
                <a:endParaRPr lang="en-US" dirty="0"/>
              </a:p>
              <a:p>
                <a:pPr marL="857250" lvl="1" indent="-457200">
                  <a:buFont typeface="Arial" panose="020B0604020202020204" pitchFamily="34" charset="0"/>
                  <a:buChar char="•"/>
                </a:pPr>
                <a14:m>
                  <m:oMath xmlns:m="http://schemas.openxmlformats.org/officeDocument/2006/math">
                    <m:r>
                      <a:rPr lang="en-US" sz="2400" i="1">
                        <a:latin typeface="Cambria Math" panose="02040503050406030204" pitchFamily="18" charset="0"/>
                        <a:ea typeface="Cambria Math" panose="02040503050406030204" pitchFamily="18" charset="0"/>
                      </a:rPr>
                      <m:t>𝜏</m:t>
                    </m:r>
                    <m:r>
                      <a:rPr lang="en-US" sz="2400" i="1">
                        <a:latin typeface="Cambria Math" panose="02040503050406030204" pitchFamily="18" charset="0"/>
                        <a:ea typeface="Cambria Math" panose="02040503050406030204" pitchFamily="18" charset="0"/>
                      </a:rPr>
                      <m:t> </m:t>
                    </m:r>
                  </m:oMath>
                </a14:m>
                <a:r>
                  <a:rPr lang="en-US" sz="2400" dirty="0"/>
                  <a:t>is the </a:t>
                </a:r>
                <a:r>
                  <a:rPr lang="en-US" sz="2400" i="1" dirty="0"/>
                  <a:t>temperature </a:t>
                </a:r>
                <a:r>
                  <a:rPr lang="en-US" sz="2400" dirty="0"/>
                  <a:t>hyperparameter</a:t>
                </a:r>
                <a:r>
                  <a:rPr lang="en-US" sz="2400" i="1" dirty="0"/>
                  <a:t> </a:t>
                </a:r>
                <a:r>
                  <a:rPr lang="en-US" sz="2400" dirty="0"/>
                  <a:t>(determines how concentrated the </a:t>
                </a:r>
                <a:r>
                  <a:rPr lang="en-US" sz="2400" dirty="0" err="1"/>
                  <a:t>softmax</a:t>
                </a:r>
                <a:r>
                  <a:rPr lang="en-US" sz="2400" dirty="0"/>
                  <a:t> is)</a:t>
                </a:r>
              </a:p>
            </p:txBody>
          </p:sp>
        </mc:Choice>
        <mc:Fallback xmlns="">
          <p:sp>
            <p:nvSpPr>
              <p:cNvPr id="3" name="Content Placeholder 2">
                <a:extLst>
                  <a:ext uri="{FF2B5EF4-FFF2-40B4-BE49-F238E27FC236}">
                    <a16:creationId xmlns:a16="http://schemas.microsoft.com/office/drawing/2014/main" id="{EB318877-0972-2A4B-9BD9-E8934DC6D793}"/>
                  </a:ext>
                </a:extLst>
              </p:cNvPr>
              <p:cNvSpPr>
                <a:spLocks noGrp="1" noRot="1" noChangeAspect="1" noMove="1" noResize="1" noEditPoints="1" noAdjustHandles="1" noChangeArrowheads="1" noChangeShapeType="1" noTextEdit="1"/>
              </p:cNvSpPr>
              <p:nvPr>
                <p:ph idx="1"/>
              </p:nvPr>
            </p:nvSpPr>
            <p:spPr>
              <a:xfrm>
                <a:off x="828637" y="1169210"/>
                <a:ext cx="10896600" cy="5257800"/>
              </a:xfrm>
              <a:blipFill>
                <a:blip r:embed="rId3"/>
                <a:stretch>
                  <a:fillRect l="-895" r="-1063" b="-1972"/>
                </a:stretch>
              </a:blipFill>
            </p:spPr>
            <p:txBody>
              <a:bodyPr/>
              <a:lstStyle/>
              <a:p>
                <a:r>
                  <a:rPr lang="en-IL">
                    <a:noFill/>
                  </a:rPr>
                  <a:t> </a:t>
                </a:r>
              </a:p>
            </p:txBody>
          </p:sp>
        </mc:Fallback>
      </mc:AlternateContent>
    </p:spTree>
    <p:extLst>
      <p:ext uri="{BB962C8B-B14F-4D97-AF65-F5344CB8AC3E}">
        <p14:creationId xmlns:p14="http://schemas.microsoft.com/office/powerpoint/2010/main" val="299068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269F-5003-2240-A42B-E4BA9E3B6A6E}"/>
              </a:ext>
            </a:extLst>
          </p:cNvPr>
          <p:cNvSpPr>
            <a:spLocks noGrp="1"/>
          </p:cNvSpPr>
          <p:nvPr>
            <p:ph type="title"/>
          </p:nvPr>
        </p:nvSpPr>
        <p:spPr>
          <a:xfrm>
            <a:off x="282325" y="401027"/>
            <a:ext cx="10515600" cy="688041"/>
          </a:xfrm>
        </p:spPr>
        <p:txBody>
          <a:bodyPr>
            <a:normAutofit/>
          </a:bodyPr>
          <a:lstStyle/>
          <a:p>
            <a:r>
              <a:rPr lang="en-US" sz="2800" dirty="0" err="1"/>
              <a:t>Softmax</a:t>
            </a:r>
            <a:r>
              <a:rPr lang="en-US" sz="2800" dirty="0"/>
              <a:t> with temperature</a:t>
            </a:r>
          </a:p>
        </p:txBody>
      </p:sp>
      <p:pic>
        <p:nvPicPr>
          <p:cNvPr id="4" name="Picture 3">
            <a:extLst>
              <a:ext uri="{FF2B5EF4-FFF2-40B4-BE49-F238E27FC236}">
                <a16:creationId xmlns:a16="http://schemas.microsoft.com/office/drawing/2014/main" id="{2B56D023-1373-144A-9AD7-4717DF9E60CB}"/>
              </a:ext>
            </a:extLst>
          </p:cNvPr>
          <p:cNvPicPr>
            <a:picLocks noChangeAspect="1"/>
          </p:cNvPicPr>
          <p:nvPr/>
        </p:nvPicPr>
        <p:blipFill>
          <a:blip r:embed="rId2"/>
          <a:stretch>
            <a:fillRect/>
          </a:stretch>
        </p:blipFill>
        <p:spPr>
          <a:xfrm>
            <a:off x="698500" y="2057400"/>
            <a:ext cx="10795000" cy="4318000"/>
          </a:xfrm>
          <a:prstGeom prst="rect">
            <a:avLst/>
          </a:prstGeom>
        </p:spPr>
      </p:pic>
      <p:sp>
        <p:nvSpPr>
          <p:cNvPr id="5" name="TextBox 4">
            <a:extLst>
              <a:ext uri="{FF2B5EF4-FFF2-40B4-BE49-F238E27FC236}">
                <a16:creationId xmlns:a16="http://schemas.microsoft.com/office/drawing/2014/main" id="{1365A194-9BE5-5049-8277-32CC6D42FAA4}"/>
              </a:ext>
            </a:extLst>
          </p:cNvPr>
          <p:cNvSpPr txBox="1"/>
          <p:nvPr/>
        </p:nvSpPr>
        <p:spPr>
          <a:xfrm>
            <a:off x="1524000" y="945715"/>
            <a:ext cx="2487865" cy="923330"/>
          </a:xfrm>
          <a:prstGeom prst="rect">
            <a:avLst/>
          </a:prstGeom>
          <a:noFill/>
        </p:spPr>
        <p:txBody>
          <a:bodyPr wrap="square" rtlCol="0">
            <a:spAutoFit/>
          </a:bodyPr>
          <a:lstStyle/>
          <a:p>
            <a:pPr algn="ctr"/>
            <a:r>
              <a:rPr lang="en-US" sz="1800" b="0" dirty="0"/>
              <a:t>Low temperature:</a:t>
            </a:r>
          </a:p>
          <a:p>
            <a:pPr algn="ctr"/>
            <a:r>
              <a:rPr lang="en-US" sz="1800" b="0" dirty="0"/>
              <a:t>More concentrated distribution</a:t>
            </a:r>
          </a:p>
        </p:txBody>
      </p:sp>
      <p:sp>
        <p:nvSpPr>
          <p:cNvPr id="6" name="TextBox 5">
            <a:extLst>
              <a:ext uri="{FF2B5EF4-FFF2-40B4-BE49-F238E27FC236}">
                <a16:creationId xmlns:a16="http://schemas.microsoft.com/office/drawing/2014/main" id="{4FBA74A1-394A-544C-A077-BD560F373D49}"/>
              </a:ext>
            </a:extLst>
          </p:cNvPr>
          <p:cNvSpPr txBox="1"/>
          <p:nvPr/>
        </p:nvSpPr>
        <p:spPr>
          <a:xfrm>
            <a:off x="9005635" y="945715"/>
            <a:ext cx="2487865" cy="923330"/>
          </a:xfrm>
          <a:prstGeom prst="rect">
            <a:avLst/>
          </a:prstGeom>
          <a:noFill/>
        </p:spPr>
        <p:txBody>
          <a:bodyPr wrap="square" rtlCol="0">
            <a:spAutoFit/>
          </a:bodyPr>
          <a:lstStyle/>
          <a:p>
            <a:pPr algn="ctr"/>
            <a:r>
              <a:rPr lang="en-US" sz="1800" b="0" dirty="0"/>
              <a:t>Higher temperature:</a:t>
            </a:r>
          </a:p>
          <a:p>
            <a:pPr algn="ctr"/>
            <a:r>
              <a:rPr lang="en-US" sz="1800" b="0" dirty="0"/>
              <a:t>More uniform distribution</a:t>
            </a:r>
          </a:p>
        </p:txBody>
      </p:sp>
      <p:cxnSp>
        <p:nvCxnSpPr>
          <p:cNvPr id="8" name="Straight Arrow Connector 7">
            <a:extLst>
              <a:ext uri="{FF2B5EF4-FFF2-40B4-BE49-F238E27FC236}">
                <a16:creationId xmlns:a16="http://schemas.microsoft.com/office/drawing/2014/main" id="{FC55C459-AEC2-5E46-BE1D-338E080FEEF0}"/>
              </a:ext>
            </a:extLst>
          </p:cNvPr>
          <p:cNvCxnSpPr>
            <a:cxnSpLocks/>
          </p:cNvCxnSpPr>
          <p:nvPr/>
        </p:nvCxnSpPr>
        <p:spPr bwMode="auto">
          <a:xfrm>
            <a:off x="4114800" y="1411845"/>
            <a:ext cx="4751135" cy="0"/>
          </a:xfrm>
          <a:prstGeom prst="straightConnector1">
            <a:avLst/>
          </a:prstGeom>
          <a:solidFill>
            <a:schemeClr val="accent1"/>
          </a:solidFill>
          <a:ln w="127000" cap="flat" cmpd="sng" algn="ctr">
            <a:solidFill>
              <a:srgbClr val="0070C0"/>
            </a:solidFill>
            <a:prstDash val="solid"/>
            <a:round/>
            <a:headEnd type="none" w="med" len="med"/>
            <a:tailEnd type="stealth"/>
          </a:ln>
          <a:effectLst/>
        </p:spPr>
      </p:cxnSp>
      <p:sp>
        <p:nvSpPr>
          <p:cNvPr id="9" name="TextBox 8">
            <a:extLst>
              <a:ext uri="{FF2B5EF4-FFF2-40B4-BE49-F238E27FC236}">
                <a16:creationId xmlns:a16="http://schemas.microsoft.com/office/drawing/2014/main" id="{2A38E932-0F11-CB4D-BFA8-254C0FCFE382}"/>
              </a:ext>
            </a:extLst>
          </p:cNvPr>
          <p:cNvSpPr txBox="1"/>
          <p:nvPr/>
        </p:nvSpPr>
        <p:spPr>
          <a:xfrm>
            <a:off x="10479945" y="6375400"/>
            <a:ext cx="1595309" cy="369332"/>
          </a:xfrm>
          <a:prstGeom prst="rect">
            <a:avLst/>
          </a:prstGeom>
          <a:noFill/>
        </p:spPr>
        <p:txBody>
          <a:bodyPr wrap="none" rtlCol="0">
            <a:spAutoFit/>
          </a:bodyPr>
          <a:lstStyle/>
          <a:p>
            <a:r>
              <a:rPr lang="en-US" sz="1800" b="0" dirty="0">
                <a:hlinkClick r:id="rId3"/>
              </a:rPr>
              <a:t>Figure source</a:t>
            </a:r>
            <a:endParaRPr lang="en-US" sz="1800" b="0" dirty="0"/>
          </a:p>
        </p:txBody>
      </p:sp>
    </p:spTree>
    <p:extLst>
      <p:ext uri="{BB962C8B-B14F-4D97-AF65-F5344CB8AC3E}">
        <p14:creationId xmlns:p14="http://schemas.microsoft.com/office/powerpoint/2010/main" val="1225883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3AAC-DD45-0C42-8FA6-ECEBF6AACBE5}"/>
              </a:ext>
            </a:extLst>
          </p:cNvPr>
          <p:cNvSpPr>
            <a:spLocks noGrp="1"/>
          </p:cNvSpPr>
          <p:nvPr>
            <p:ph type="title"/>
          </p:nvPr>
        </p:nvSpPr>
        <p:spPr/>
        <p:txBody>
          <a:bodyPr/>
          <a:lstStyle/>
          <a:p>
            <a:r>
              <a:rPr lang="en-US" dirty="0"/>
              <a:t>Instance discrimination</a:t>
            </a:r>
          </a:p>
        </p:txBody>
      </p:sp>
      <p:pic>
        <p:nvPicPr>
          <p:cNvPr id="6" name="Content Placeholder 5">
            <a:extLst>
              <a:ext uri="{FF2B5EF4-FFF2-40B4-BE49-F238E27FC236}">
                <a16:creationId xmlns:a16="http://schemas.microsoft.com/office/drawing/2014/main" id="{D01CBE3C-EC07-6845-AF5F-0EF89C42C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989574"/>
            <a:ext cx="10363200" cy="3107451"/>
          </a:xfrm>
        </p:spPr>
      </p:pic>
      <p:sp>
        <p:nvSpPr>
          <p:cNvPr id="4" name="Rectangle 3">
            <a:extLst>
              <a:ext uri="{FF2B5EF4-FFF2-40B4-BE49-F238E27FC236}">
                <a16:creationId xmlns:a16="http://schemas.microsoft.com/office/drawing/2014/main" id="{0F67BDB2-51DC-CE42-98BA-2A593FA94D07}"/>
              </a:ext>
            </a:extLst>
          </p:cNvPr>
          <p:cNvSpPr/>
          <p:nvPr/>
        </p:nvSpPr>
        <p:spPr>
          <a:xfrm>
            <a:off x="419100" y="6400800"/>
            <a:ext cx="11353800" cy="338554"/>
          </a:xfrm>
          <a:prstGeom prst="rect">
            <a:avLst/>
          </a:prstGeom>
        </p:spPr>
        <p:txBody>
          <a:bodyPr wrap="square">
            <a:spAutoFit/>
          </a:bodyPr>
          <a:lstStyle/>
          <a:p>
            <a:pPr algn="ctr"/>
            <a:r>
              <a:rPr lang="en-US" sz="1600" b="0" dirty="0"/>
              <a:t>Z. Wu, Y. </a:t>
            </a:r>
            <a:r>
              <a:rPr lang="en-US" sz="1600" b="0" dirty="0" err="1"/>
              <a:t>Xiong</a:t>
            </a:r>
            <a:r>
              <a:rPr lang="en-US" sz="1600" b="0" dirty="0"/>
              <a:t>, S. Yu, and D. Lin. </a:t>
            </a:r>
            <a:r>
              <a:rPr lang="en-US" sz="1600" b="0" dirty="0">
                <a:hlinkClick r:id="rId3"/>
              </a:rPr>
              <a:t>Unsupervised Feature Learning via Non-Parametric Instance Discrimination</a:t>
            </a:r>
            <a:r>
              <a:rPr lang="en-US" sz="1600" b="0" dirty="0"/>
              <a:t>. CVPR 2018</a:t>
            </a:r>
          </a:p>
        </p:txBody>
      </p:sp>
      <p:sp>
        <p:nvSpPr>
          <p:cNvPr id="7" name="Content Placeholder 2">
            <a:extLst>
              <a:ext uri="{FF2B5EF4-FFF2-40B4-BE49-F238E27FC236}">
                <a16:creationId xmlns:a16="http://schemas.microsoft.com/office/drawing/2014/main" id="{437F29AD-1474-4F4A-A0DA-EC4BE4E14C13}"/>
              </a:ext>
            </a:extLst>
          </p:cNvPr>
          <p:cNvSpPr txBox="1">
            <a:spLocks/>
          </p:cNvSpPr>
          <p:nvPr/>
        </p:nvSpPr>
        <p:spPr bwMode="auto">
          <a:xfrm>
            <a:off x="461211" y="1488141"/>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Key idea: make each instance into its own class</a:t>
            </a:r>
          </a:p>
          <a:p>
            <a:endParaRPr lang="en-US" b="0" kern="0" dirty="0"/>
          </a:p>
        </p:txBody>
      </p:sp>
    </p:spTree>
    <p:extLst>
      <p:ext uri="{BB962C8B-B14F-4D97-AF65-F5344CB8AC3E}">
        <p14:creationId xmlns:p14="http://schemas.microsoft.com/office/powerpoint/2010/main" val="3333607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0CBB-CC30-054A-84A4-585D7FD8E344}"/>
              </a:ext>
            </a:extLst>
          </p:cNvPr>
          <p:cNvSpPr>
            <a:spLocks noGrp="1"/>
          </p:cNvSpPr>
          <p:nvPr>
            <p:ph type="title"/>
          </p:nvPr>
        </p:nvSpPr>
        <p:spPr>
          <a:xfrm>
            <a:off x="81506" y="301001"/>
            <a:ext cx="10515600" cy="688041"/>
          </a:xfrm>
        </p:spPr>
        <p:txBody>
          <a:bodyPr>
            <a:normAutofit/>
          </a:bodyPr>
          <a:lstStyle/>
          <a:p>
            <a:r>
              <a:rPr lang="en-US" sz="3200" dirty="0"/>
              <a:t>Momentum contrast</a:t>
            </a:r>
          </a:p>
        </p:txBody>
      </p:sp>
      <p:pic>
        <p:nvPicPr>
          <p:cNvPr id="7" name="Content Placeholder 6">
            <a:extLst>
              <a:ext uri="{FF2B5EF4-FFF2-40B4-BE49-F238E27FC236}">
                <a16:creationId xmlns:a16="http://schemas.microsoft.com/office/drawing/2014/main" id="{2B02666D-B154-2D46-BACE-CF695F0C0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522936"/>
            <a:ext cx="9999154" cy="3649264"/>
          </a:xfrm>
        </p:spPr>
      </p:pic>
      <p:sp>
        <p:nvSpPr>
          <p:cNvPr id="5" name="Rectangle 4">
            <a:extLst>
              <a:ext uri="{FF2B5EF4-FFF2-40B4-BE49-F238E27FC236}">
                <a16:creationId xmlns:a16="http://schemas.microsoft.com/office/drawing/2014/main" id="{BA4528EC-9E3E-3B43-ACE2-9AB70128CFBC}"/>
              </a:ext>
            </a:extLst>
          </p:cNvPr>
          <p:cNvSpPr/>
          <p:nvPr/>
        </p:nvSpPr>
        <p:spPr>
          <a:xfrm>
            <a:off x="389477" y="6275978"/>
            <a:ext cx="11353800" cy="338554"/>
          </a:xfrm>
          <a:prstGeom prst="rect">
            <a:avLst/>
          </a:prstGeom>
        </p:spPr>
        <p:txBody>
          <a:bodyPr wrap="square">
            <a:spAutoFit/>
          </a:bodyPr>
          <a:lstStyle/>
          <a:p>
            <a:pPr algn="ctr"/>
            <a:r>
              <a:rPr lang="en-US" sz="1600" b="0" dirty="0"/>
              <a:t>K. He et al. </a:t>
            </a:r>
            <a:r>
              <a:rPr lang="en-US" sz="1600" b="0" dirty="0">
                <a:hlinkClick r:id="rId3"/>
              </a:rPr>
              <a:t>Momentum Contrast for Unsupervised Visual Representation Learning</a:t>
            </a:r>
            <a:r>
              <a:rPr lang="en-US" sz="1600" b="0" dirty="0"/>
              <a:t>. CVPR 2020</a:t>
            </a:r>
          </a:p>
        </p:txBody>
      </p:sp>
      <p:sp>
        <p:nvSpPr>
          <p:cNvPr id="6" name="Content Placeholder 2">
            <a:extLst>
              <a:ext uri="{FF2B5EF4-FFF2-40B4-BE49-F238E27FC236}">
                <a16:creationId xmlns:a16="http://schemas.microsoft.com/office/drawing/2014/main" id="{E2BD7DAA-75A0-E347-B86D-94F32BA9DC3C}"/>
              </a:ext>
            </a:extLst>
          </p:cNvPr>
          <p:cNvSpPr txBox="1">
            <a:spLocks/>
          </p:cNvSpPr>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Use instance discrimination as pretext task, transform query and key by random augmentations, use queue encoded by a momentum encoder instead of memory bank</a:t>
            </a:r>
          </a:p>
        </p:txBody>
      </p:sp>
    </p:spTree>
    <p:extLst>
      <p:ext uri="{BB962C8B-B14F-4D97-AF65-F5344CB8AC3E}">
        <p14:creationId xmlns:p14="http://schemas.microsoft.com/office/powerpoint/2010/main" val="2336382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pic>
        <p:nvPicPr>
          <p:cNvPr id="4" name="Picture 3"/>
          <p:cNvPicPr>
            <a:picLocks noChangeAspect="1"/>
          </p:cNvPicPr>
          <p:nvPr/>
        </p:nvPicPr>
        <p:blipFill>
          <a:blip r:embed="rId3"/>
          <a:stretch>
            <a:fillRect/>
          </a:stretch>
        </p:blipFill>
        <p:spPr>
          <a:xfrm>
            <a:off x="3347224" y="1144120"/>
            <a:ext cx="5006378" cy="1295400"/>
          </a:xfrm>
          <a:prstGeom prst="rect">
            <a:avLst/>
          </a:prstGeom>
        </p:spPr>
      </p:pic>
      <p:pic>
        <p:nvPicPr>
          <p:cNvPr id="5" name="Picture 4"/>
          <p:cNvPicPr>
            <a:picLocks noChangeAspect="1"/>
          </p:cNvPicPr>
          <p:nvPr/>
        </p:nvPicPr>
        <p:blipFill>
          <a:blip r:embed="rId4"/>
          <a:stretch>
            <a:fillRect/>
          </a:stretch>
        </p:blipFill>
        <p:spPr>
          <a:xfrm>
            <a:off x="2825567" y="2565680"/>
            <a:ext cx="5416523" cy="3846517"/>
          </a:xfrm>
          <a:prstGeom prst="rect">
            <a:avLst/>
          </a:prstGeom>
        </p:spPr>
      </p:pic>
      <p:sp>
        <p:nvSpPr>
          <p:cNvPr id="6" name="Rectangle 5"/>
          <p:cNvSpPr/>
          <p:nvPr/>
        </p:nvSpPr>
        <p:spPr>
          <a:xfrm>
            <a:off x="-76201" y="6289288"/>
            <a:ext cx="9097537" cy="276999"/>
          </a:xfrm>
          <a:prstGeom prst="rect">
            <a:avLst/>
          </a:prstGeom>
        </p:spPr>
        <p:txBody>
          <a:bodyPr wrap="square">
            <a:spAutoFit/>
          </a:bodyPr>
          <a:lstStyle/>
          <a:p>
            <a:pPr algn="ctr"/>
            <a:r>
              <a:rPr lang="en-US" sz="1200" b="0" dirty="0"/>
              <a:t>T. Chen, S. </a:t>
            </a:r>
            <a:r>
              <a:rPr lang="en-US" sz="1200" b="0" dirty="0" err="1"/>
              <a:t>Kornblith</a:t>
            </a:r>
            <a:r>
              <a:rPr lang="en-US" sz="1200" b="0" dirty="0"/>
              <a:t>, M. </a:t>
            </a:r>
            <a:r>
              <a:rPr lang="en-US" sz="1200" b="0" dirty="0" err="1"/>
              <a:t>Norouzi</a:t>
            </a:r>
            <a:r>
              <a:rPr lang="en-US" sz="1200" b="0" dirty="0"/>
              <a:t>, and G. Hinton. </a:t>
            </a:r>
            <a:r>
              <a:rPr lang="en-US" sz="1200" b="0" dirty="0">
                <a:hlinkClick r:id="rId5"/>
              </a:rPr>
              <a:t>A Simple Framework for Contrastive Learning of Visual Representations</a:t>
            </a:r>
            <a:r>
              <a:rPr lang="en-US" sz="1200" b="0" dirty="0"/>
              <a:t>. </a:t>
            </a:r>
            <a:r>
              <a:rPr lang="en-US" sz="1200" b="0" dirty="0" err="1"/>
              <a:t>arXiv</a:t>
            </a:r>
            <a:r>
              <a:rPr lang="en-US" sz="1200" b="0" dirty="0"/>
              <a:t> 2020</a:t>
            </a:r>
          </a:p>
        </p:txBody>
      </p:sp>
    </p:spTree>
    <p:extLst>
      <p:ext uri="{BB962C8B-B14F-4D97-AF65-F5344CB8AC3E}">
        <p14:creationId xmlns:p14="http://schemas.microsoft.com/office/powerpoint/2010/main" val="9600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sp>
        <p:nvSpPr>
          <p:cNvPr id="3" name="Content Placeholder 2"/>
          <p:cNvSpPr>
            <a:spLocks noGrp="1"/>
          </p:cNvSpPr>
          <p:nvPr>
            <p:ph idx="1"/>
          </p:nvPr>
        </p:nvSpPr>
        <p:spPr/>
        <p:txBody>
          <a:bodyPr/>
          <a:lstStyle/>
          <a:p>
            <a:r>
              <a:rPr lang="en-US" b="1" dirty="0"/>
              <a:t>Ability to know what an image represents</a:t>
            </a:r>
          </a:p>
          <a:p>
            <a:endParaRPr lang="en-US" dirty="0"/>
          </a:p>
          <a:p>
            <a:endParaRPr lang="en-US" dirty="0"/>
          </a:p>
          <a:p>
            <a:pPr marL="0" indent="0">
              <a:buNone/>
            </a:pPr>
            <a:endParaRPr lang="en-US" dirty="0"/>
          </a:p>
          <a:p>
            <a:r>
              <a:rPr lang="en-US" b="1" dirty="0"/>
              <a:t>Ability to quantify if two images are similar</a:t>
            </a:r>
          </a:p>
          <a:p>
            <a:endParaRPr lang="en-US" dirty="0"/>
          </a:p>
        </p:txBody>
      </p:sp>
      <p:pic>
        <p:nvPicPr>
          <p:cNvPr id="4" name="Picture 3"/>
          <p:cNvPicPr>
            <a:picLocks noChangeAspect="1"/>
          </p:cNvPicPr>
          <p:nvPr/>
        </p:nvPicPr>
        <p:blipFill>
          <a:blip r:embed="rId2"/>
          <a:stretch>
            <a:fillRect/>
          </a:stretch>
        </p:blipFill>
        <p:spPr>
          <a:xfrm>
            <a:off x="2981092" y="2419677"/>
            <a:ext cx="5410200" cy="1781175"/>
          </a:xfrm>
          <a:prstGeom prst="rect">
            <a:avLst/>
          </a:prstGeom>
        </p:spPr>
      </p:pic>
      <p:pic>
        <p:nvPicPr>
          <p:cNvPr id="5" name="Picture 4"/>
          <p:cNvPicPr>
            <a:picLocks noChangeAspect="1"/>
          </p:cNvPicPr>
          <p:nvPr/>
        </p:nvPicPr>
        <p:blipFill>
          <a:blip r:embed="rId3"/>
          <a:stretch>
            <a:fillRect/>
          </a:stretch>
        </p:blipFill>
        <p:spPr>
          <a:xfrm>
            <a:off x="2466278" y="5150769"/>
            <a:ext cx="5419725" cy="1219200"/>
          </a:xfrm>
          <a:prstGeom prst="rect">
            <a:avLst/>
          </a:prstGeom>
        </p:spPr>
      </p:pic>
    </p:spTree>
    <p:extLst>
      <p:ext uri="{BB962C8B-B14F-4D97-AF65-F5344CB8AC3E}">
        <p14:creationId xmlns:p14="http://schemas.microsoft.com/office/powerpoint/2010/main" val="374437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pic>
        <p:nvPicPr>
          <p:cNvPr id="4" name="Content Placeholder 3"/>
          <p:cNvPicPr>
            <a:picLocks noGrp="1" noChangeAspect="1"/>
          </p:cNvPicPr>
          <p:nvPr>
            <p:ph idx="1"/>
          </p:nvPr>
        </p:nvPicPr>
        <p:blipFill>
          <a:blip r:embed="rId3"/>
          <a:stretch>
            <a:fillRect/>
          </a:stretch>
        </p:blipFill>
        <p:spPr>
          <a:xfrm>
            <a:off x="1739900" y="1771185"/>
            <a:ext cx="8715375" cy="4162425"/>
          </a:xfrm>
          <a:prstGeom prst="rect">
            <a:avLst/>
          </a:prstGeom>
        </p:spPr>
      </p:pic>
    </p:spTree>
    <p:extLst>
      <p:ext uri="{BB962C8B-B14F-4D97-AF65-F5344CB8AC3E}">
        <p14:creationId xmlns:p14="http://schemas.microsoft.com/office/powerpoint/2010/main" val="79294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sp>
        <p:nvSpPr>
          <p:cNvPr id="3" name="Content Placeholder 2"/>
          <p:cNvSpPr>
            <a:spLocks noGrp="1"/>
          </p:cNvSpPr>
          <p:nvPr>
            <p:ph idx="1"/>
          </p:nvPr>
        </p:nvSpPr>
        <p:spPr/>
        <p:txBody>
          <a:bodyPr/>
          <a:lstStyle/>
          <a:p>
            <a:r>
              <a:rPr lang="en-US" sz="2000" dirty="0">
                <a:latin typeface="+mj-lt"/>
              </a:rPr>
              <a:t>Self-supervised Formulation [Data Augmentation]:</a:t>
            </a:r>
          </a:p>
          <a:p>
            <a:endParaRPr lang="en-US" sz="2000" dirty="0">
              <a:latin typeface="+mj-lt"/>
            </a:endParaRPr>
          </a:p>
          <a:p>
            <a:endParaRPr lang="en-US" b="1" dirty="0"/>
          </a:p>
          <a:p>
            <a:br>
              <a:rPr lang="en-US" dirty="0"/>
            </a:br>
            <a:endParaRPr lang="en-US" dirty="0"/>
          </a:p>
        </p:txBody>
      </p:sp>
      <p:pic>
        <p:nvPicPr>
          <p:cNvPr id="4" name="Picture 3"/>
          <p:cNvPicPr>
            <a:picLocks noChangeAspect="1"/>
          </p:cNvPicPr>
          <p:nvPr/>
        </p:nvPicPr>
        <p:blipFill>
          <a:blip r:embed="rId3"/>
          <a:stretch>
            <a:fillRect/>
          </a:stretch>
        </p:blipFill>
        <p:spPr>
          <a:xfrm>
            <a:off x="457200" y="2590800"/>
            <a:ext cx="4648200" cy="2711450"/>
          </a:xfrm>
          <a:prstGeom prst="rect">
            <a:avLst/>
          </a:prstGeom>
        </p:spPr>
      </p:pic>
      <p:pic>
        <p:nvPicPr>
          <p:cNvPr id="1027" name="Picture 3" descr="Random Augmentation on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721182"/>
            <a:ext cx="5341816" cy="245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82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pic>
        <p:nvPicPr>
          <p:cNvPr id="4" name="Picture 3"/>
          <p:cNvPicPr>
            <a:picLocks noChangeAspect="1"/>
          </p:cNvPicPr>
          <p:nvPr/>
        </p:nvPicPr>
        <p:blipFill>
          <a:blip r:embed="rId3"/>
          <a:stretch>
            <a:fillRect/>
          </a:stretch>
        </p:blipFill>
        <p:spPr>
          <a:xfrm>
            <a:off x="1711325" y="1722864"/>
            <a:ext cx="8772525" cy="4352925"/>
          </a:xfrm>
          <a:prstGeom prst="rect">
            <a:avLst/>
          </a:prstGeom>
        </p:spPr>
      </p:pic>
    </p:spTree>
    <p:extLst>
      <p:ext uri="{BB962C8B-B14F-4D97-AF65-F5344CB8AC3E}">
        <p14:creationId xmlns:p14="http://schemas.microsoft.com/office/powerpoint/2010/main" val="4142614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524000" y="876886"/>
            <a:ext cx="8172450" cy="3409950"/>
          </a:xfrm>
          <a:prstGeom prst="rect">
            <a:avLst/>
          </a:prstGeom>
        </p:spPr>
      </p:pic>
      <p:pic>
        <p:nvPicPr>
          <p:cNvPr id="6" name="Picture 5"/>
          <p:cNvPicPr>
            <a:picLocks noChangeAspect="1"/>
          </p:cNvPicPr>
          <p:nvPr/>
        </p:nvPicPr>
        <p:blipFill>
          <a:blip r:embed="rId4"/>
          <a:stretch>
            <a:fillRect/>
          </a:stretch>
        </p:blipFill>
        <p:spPr>
          <a:xfrm>
            <a:off x="3863897" y="4125022"/>
            <a:ext cx="3849018" cy="2476500"/>
          </a:xfrm>
          <a:prstGeom prst="rect">
            <a:avLst/>
          </a:prstGeom>
        </p:spPr>
      </p:pic>
    </p:spTree>
    <p:extLst>
      <p:ext uri="{BB962C8B-B14F-4D97-AF65-F5344CB8AC3E}">
        <p14:creationId xmlns:p14="http://schemas.microsoft.com/office/powerpoint/2010/main" val="136919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41FE-1DE5-B44E-8C35-0BD1F94C4958}"/>
              </a:ext>
            </a:extLst>
          </p:cNvPr>
          <p:cNvSpPr>
            <a:spLocks noGrp="1"/>
          </p:cNvSpPr>
          <p:nvPr>
            <p:ph type="title"/>
          </p:nvPr>
        </p:nvSpPr>
        <p:spPr/>
        <p:txBody>
          <a:bodyPr/>
          <a:lstStyle/>
          <a:p>
            <a:r>
              <a:rPr lang="en-US" dirty="0"/>
              <a:t>Types of self-supervised learning</a:t>
            </a:r>
          </a:p>
        </p:txBody>
      </p:sp>
      <p:grpSp>
        <p:nvGrpSpPr>
          <p:cNvPr id="4" name="Group 3">
            <a:extLst>
              <a:ext uri="{FF2B5EF4-FFF2-40B4-BE49-F238E27FC236}">
                <a16:creationId xmlns:a16="http://schemas.microsoft.com/office/drawing/2014/main" id="{903D8B4D-E1A6-1449-AC6C-DD2BC9C4397E}"/>
              </a:ext>
            </a:extLst>
          </p:cNvPr>
          <p:cNvGrpSpPr/>
          <p:nvPr/>
        </p:nvGrpSpPr>
        <p:grpSpPr>
          <a:xfrm>
            <a:off x="3439269" y="1357085"/>
            <a:ext cx="7914534" cy="1175657"/>
            <a:chOff x="2932738" y="2178583"/>
            <a:chExt cx="3156859" cy="576942"/>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4352E-4400-824D-8E0D-0AF3354DEDAE}"/>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𝑥</m:t>
                      </m:r>
                      <m:r>
                        <a:rPr lang="en-US" sz="2167" b="1" i="1" dirty="0" smtClean="0">
                          <a:solidFill>
                            <a:srgbClr val="FF0000"/>
                          </a:solidFill>
                          <a:latin typeface="Cambria Math" panose="02040503050406030204" pitchFamily="18" charset="0"/>
                          <a:cs typeface="Arial"/>
                        </a:rPr>
                        <m:t>′</m:t>
                      </m:r>
                    </m:oMath>
                  </a14:m>
                  <a:endParaRPr lang="en-US" sz="2167" dirty="0">
                    <a:solidFill>
                      <a:srgbClr val="FF0000"/>
                    </a:solidFill>
                    <a:latin typeface="Arial"/>
                    <a:cs typeface="Arial"/>
                  </a:endParaRPr>
                </a:p>
              </p:txBody>
            </p:sp>
          </mc:Choice>
          <mc:Fallback xmlns="">
            <p:sp>
              <p:nvSpPr>
                <p:cNvPr id="5" name="Rectangle 4">
                  <a:extLst>
                    <a:ext uri="{FF2B5EF4-FFF2-40B4-BE49-F238E27FC236}">
                      <a16:creationId xmlns:a16="http://schemas.microsoft.com/office/drawing/2014/main" id="{23C4352E-4400-824D-8E0D-0AF3354DEDAE}"/>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2"/>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E5E4A9B-97C1-8C41-A67E-BAE8A4D861D5}"/>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prstClr val="black"/>
                          </a:solidFill>
                          <a:latin typeface="Cambria Math" panose="02040503050406030204" pitchFamily="18" charset="0"/>
                          <a:cs typeface="Arial"/>
                        </a:rPr>
                        <m:t>𝑥</m:t>
                      </m:r>
                    </m:oMath>
                  </a14:m>
                  <a:endParaRPr lang="en-US" sz="2167" i="1" baseline="-25000" dirty="0">
                    <a:solidFill>
                      <a:prstClr val="black"/>
                    </a:solidFill>
                    <a:latin typeface="Arial"/>
                    <a:cs typeface="Arial"/>
                  </a:endParaRPr>
                </a:p>
              </p:txBody>
            </p:sp>
          </mc:Choice>
          <mc:Fallback xmlns="">
            <p:sp>
              <p:nvSpPr>
                <p:cNvPr id="6" name="Rectangle 5">
                  <a:extLst>
                    <a:ext uri="{FF2B5EF4-FFF2-40B4-BE49-F238E27FC236}">
                      <a16:creationId xmlns:a16="http://schemas.microsoft.com/office/drawing/2014/main" id="{AE5E4A9B-97C1-8C41-A67E-BAE8A4D861D5}"/>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F223BDBC-299A-D347-B3AC-27FD30FC32EA}"/>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8" name="Straight Arrow Connector 7">
            <a:extLst>
              <a:ext uri="{FF2B5EF4-FFF2-40B4-BE49-F238E27FC236}">
                <a16:creationId xmlns:a16="http://schemas.microsoft.com/office/drawing/2014/main" id="{E9842621-1987-0A48-B090-6BE567077B2E}"/>
              </a:ext>
            </a:extLst>
          </p:cNvPr>
          <p:cNvCxnSpPr>
            <a:stCxn id="6" idx="3"/>
            <a:endCxn id="7" idx="1"/>
          </p:cNvCxnSpPr>
          <p:nvPr/>
        </p:nvCxnSpPr>
        <p:spPr>
          <a:xfrm>
            <a:off x="5153814"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48D97-2922-4449-944F-64C0A7F0DEFE}"/>
              </a:ext>
            </a:extLst>
          </p:cNvPr>
          <p:cNvCxnSpPr>
            <a:stCxn id="7" idx="3"/>
            <a:endCxn id="5" idx="1"/>
          </p:cNvCxnSpPr>
          <p:nvPr/>
        </p:nvCxnSpPr>
        <p:spPr>
          <a:xfrm>
            <a:off x="8856632" y="1944911"/>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778F19-3F78-CF4D-9002-E1CAEC751DF9}"/>
              </a:ext>
            </a:extLst>
          </p:cNvPr>
          <p:cNvSpPr txBox="1"/>
          <p:nvPr/>
        </p:nvSpPr>
        <p:spPr>
          <a:xfrm>
            <a:off x="484506" y="1662835"/>
            <a:ext cx="2824782" cy="528466"/>
          </a:xfrm>
          <a:prstGeom prst="rect">
            <a:avLst/>
          </a:prstGeom>
          <a:noFill/>
        </p:spPr>
        <p:txBody>
          <a:bodyPr wrap="none" lIns="91425" tIns="45714" rIns="91425" bIns="45714" rtlCol="0">
            <a:spAutoFit/>
          </a:bodyPr>
          <a:lstStyle/>
          <a:p>
            <a:pPr defTabSz="914272" hangingPunct="1"/>
            <a:r>
              <a:rPr lang="en-US" sz="2834" dirty="0">
                <a:solidFill>
                  <a:prstClr val="black"/>
                </a:solidFill>
                <a:latin typeface="Arial"/>
                <a:cs typeface="Arial"/>
              </a:rPr>
              <a:t>Data prediction</a:t>
            </a:r>
          </a:p>
        </p:txBody>
      </p:sp>
      <p:sp>
        <p:nvSpPr>
          <p:cNvPr id="19" name="TextBox 18">
            <a:extLst>
              <a:ext uri="{FF2B5EF4-FFF2-40B4-BE49-F238E27FC236}">
                <a16:creationId xmlns:a16="http://schemas.microsoft.com/office/drawing/2014/main" id="{29D35BE9-EE5C-A943-BBC0-6C1E2FC004FF}"/>
              </a:ext>
            </a:extLst>
          </p:cNvPr>
          <p:cNvSpPr txBox="1"/>
          <p:nvPr/>
        </p:nvSpPr>
        <p:spPr>
          <a:xfrm>
            <a:off x="460525" y="3242843"/>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Transformation prediction</a:t>
            </a:r>
          </a:p>
        </p:txBody>
      </p:sp>
      <p:grpSp>
        <p:nvGrpSpPr>
          <p:cNvPr id="20" name="Group 19">
            <a:extLst>
              <a:ext uri="{FF2B5EF4-FFF2-40B4-BE49-F238E27FC236}">
                <a16:creationId xmlns:a16="http://schemas.microsoft.com/office/drawing/2014/main" id="{F00D8B83-0FF0-F943-910D-335D87B7DD7F}"/>
              </a:ext>
            </a:extLst>
          </p:cNvPr>
          <p:cNvGrpSpPr/>
          <p:nvPr/>
        </p:nvGrpSpPr>
        <p:grpSpPr>
          <a:xfrm>
            <a:off x="3429000" y="4989287"/>
            <a:ext cx="7924802" cy="1182911"/>
            <a:chOff x="2932738" y="2178583"/>
            <a:chExt cx="3160955" cy="580502"/>
          </a:xfrm>
        </p:grpSpPr>
        <p:sp>
          <p:nvSpPr>
            <p:cNvPr id="21" name="Rectangle 20">
              <a:extLst>
                <a:ext uri="{FF2B5EF4-FFF2-40B4-BE49-F238E27FC236}">
                  <a16:creationId xmlns:a16="http://schemas.microsoft.com/office/drawing/2014/main" id="{39851B9D-20F5-2A4C-A3D9-662B275C2AFF}"/>
                </a:ext>
              </a:extLst>
            </p:cNvPr>
            <p:cNvSpPr/>
            <p:nvPr/>
          </p:nvSpPr>
          <p:spPr>
            <a:xfrm>
              <a:off x="5420687" y="2178583"/>
              <a:ext cx="673006" cy="5805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Similar/</a:t>
              </a:r>
            </a:p>
            <a:p>
              <a:pPr algn="ctr" defTabSz="914272" hangingPunct="1"/>
              <a:r>
                <a:rPr lang="en-US" sz="2167" dirty="0">
                  <a:solidFill>
                    <a:srgbClr val="FF0000"/>
                  </a:solidFill>
                  <a:latin typeface="Arial"/>
                  <a:cs typeface="Arial"/>
                </a:rPr>
                <a:t>dissimilar</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4A4E1DB-F2FE-A74B-AD31-38D2CEF45B79}"/>
                    </a:ext>
                  </a:extLst>
                </p:cNvPr>
                <p:cNvSpPr/>
                <p:nvPr/>
              </p:nvSpPr>
              <p:spPr>
                <a:xfrm>
                  <a:off x="2932738" y="2178583"/>
                  <a:ext cx="683877" cy="23326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i="1" baseline="-25000" dirty="0">
                    <a:solidFill>
                      <a:prstClr val="black"/>
                    </a:solidFill>
                    <a:latin typeface="Arial"/>
                    <a:cs typeface="Arial"/>
                  </a:endParaRPr>
                </a:p>
              </p:txBody>
            </p:sp>
          </mc:Choice>
          <mc:Fallback xmlns="">
            <p:sp>
              <p:nvSpPr>
                <p:cNvPr id="22" name="Rectangle 21">
                  <a:extLst>
                    <a:ext uri="{FF2B5EF4-FFF2-40B4-BE49-F238E27FC236}">
                      <a16:creationId xmlns:a16="http://schemas.microsoft.com/office/drawing/2014/main" id="{14A4E1DB-F2FE-A74B-AD31-38D2CEF45B79}"/>
                    </a:ext>
                  </a:extLst>
                </p:cNvPr>
                <p:cNvSpPr>
                  <a:spLocks noRot="1" noChangeAspect="1" noMove="1" noResize="1" noEditPoints="1" noAdjustHandles="1" noChangeArrowheads="1" noChangeShapeType="1" noTextEdit="1"/>
                </p:cNvSpPr>
                <p:nvPr/>
              </p:nvSpPr>
              <p:spPr>
                <a:xfrm>
                  <a:off x="2932738" y="2178583"/>
                  <a:ext cx="683877" cy="233269"/>
                </a:xfrm>
                <a:prstGeom prst="rect">
                  <a:avLst/>
                </a:prstGeom>
                <a:blipFill>
                  <a:blip r:embed="rId4"/>
                  <a:stretch>
                    <a:fillRect b="-12195"/>
                  </a:stretch>
                </a:blipFill>
                <a:ln w="38100">
                  <a:solidFill>
                    <a:schemeClr val="tx1"/>
                  </a:solid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17F2A0C0-92BF-B14B-A953-519C5743F5E6}"/>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24" name="Straight Arrow Connector 23">
            <a:extLst>
              <a:ext uri="{FF2B5EF4-FFF2-40B4-BE49-F238E27FC236}">
                <a16:creationId xmlns:a16="http://schemas.microsoft.com/office/drawing/2014/main" id="{ABD295A2-FD4C-8049-9C56-BDB17C159DE4}"/>
              </a:ext>
            </a:extLst>
          </p:cNvPr>
          <p:cNvCxnSpPr>
            <a:cxnSpLocks/>
            <a:stCxn id="23" idx="3"/>
          </p:cNvCxnSpPr>
          <p:nvPr/>
        </p:nvCxnSpPr>
        <p:spPr>
          <a:xfrm>
            <a:off x="8846360" y="5577117"/>
            <a:ext cx="7929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CF1D036-6500-D74F-BCD4-E01B5CD042E0}"/>
                  </a:ext>
                </a:extLst>
              </p:cNvPr>
              <p:cNvSpPr/>
              <p:nvPr/>
            </p:nvSpPr>
            <p:spPr>
              <a:xfrm>
                <a:off x="3429002" y="5696859"/>
                <a:ext cx="1714542" cy="47534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rPr>
                      <m:t>𝑇</m:t>
                    </m:r>
                    <m:r>
                      <a:rPr lang="en-US" sz="2167" b="1" i="1" dirty="0" smtClean="0">
                        <a:solidFill>
                          <a:srgbClr val="FF0000"/>
                        </a:solidFill>
                        <a:latin typeface="Cambria Math" panose="02040503050406030204" pitchFamily="18" charset="0"/>
                      </a:rPr>
                      <m:t>′</m:t>
                    </m:r>
                    <m:r>
                      <a:rPr lang="en-US" sz="2167" i="1" dirty="0" smtClean="0">
                        <a:solidFill>
                          <a:prstClr val="black"/>
                        </a:solidFill>
                        <a:latin typeface="Cambria Math" panose="02040503050406030204" pitchFamily="18" charset="0"/>
                        <a:cs typeface="Arial"/>
                      </a:rPr>
                      <m:t>(</m:t>
                    </m:r>
                    <m:r>
                      <a:rPr lang="en-US" sz="2167" i="1" dirty="0">
                        <a:solidFill>
                          <a:prstClr val="black"/>
                        </a:solidFill>
                        <a:latin typeface="Cambria Math" panose="02040503050406030204" pitchFamily="18" charset="0"/>
                        <a:cs typeface="Arial"/>
                      </a:rPr>
                      <m:t>𝑥</m:t>
                    </m:r>
                    <m:r>
                      <a:rPr lang="en-US" sz="2167" i="1" dirty="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25" name="Rectangle 24">
                <a:extLst>
                  <a:ext uri="{FF2B5EF4-FFF2-40B4-BE49-F238E27FC236}">
                    <a16:creationId xmlns:a16="http://schemas.microsoft.com/office/drawing/2014/main" id="{BCF1D036-6500-D74F-BCD4-E01B5CD042E0}"/>
                  </a:ext>
                </a:extLst>
              </p:cNvPr>
              <p:cNvSpPr>
                <a:spLocks noRot="1" noChangeAspect="1" noMove="1" noResize="1" noEditPoints="1" noAdjustHandles="1" noChangeArrowheads="1" noChangeShapeType="1" noTextEdit="1"/>
              </p:cNvSpPr>
              <p:nvPr/>
            </p:nvSpPr>
            <p:spPr>
              <a:xfrm>
                <a:off x="3429002" y="5696859"/>
                <a:ext cx="1714542" cy="475341"/>
              </a:xfrm>
              <a:prstGeom prst="rect">
                <a:avLst/>
              </a:prstGeom>
              <a:blipFill>
                <a:blip r:embed="rId5"/>
                <a:stretch>
                  <a:fillRect b="-12195"/>
                </a:stretch>
              </a:blipFill>
              <a:ln w="38100">
                <a:solidFill>
                  <a:schemeClr val="tx1"/>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DF5C608-085F-7640-85E2-7E6E0852CE4A}"/>
              </a:ext>
            </a:extLst>
          </p:cNvPr>
          <p:cNvCxnSpPr/>
          <p:nvPr/>
        </p:nvCxnSpPr>
        <p:spPr>
          <a:xfrm>
            <a:off x="5154433" y="5946316"/>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EF6F71-4D1A-0A42-96A5-6089D68E4F7F}"/>
              </a:ext>
            </a:extLst>
          </p:cNvPr>
          <p:cNvCxnSpPr/>
          <p:nvPr/>
        </p:nvCxnSpPr>
        <p:spPr>
          <a:xfrm>
            <a:off x="5176206" y="5249631"/>
            <a:ext cx="7717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4B0FF6D-1191-4A4D-9A4B-20E8F22FD491}"/>
              </a:ext>
            </a:extLst>
          </p:cNvPr>
          <p:cNvSpPr txBox="1"/>
          <p:nvPr/>
        </p:nvSpPr>
        <p:spPr>
          <a:xfrm>
            <a:off x="484506" y="5045654"/>
            <a:ext cx="2988070" cy="964611"/>
          </a:xfrm>
          <a:prstGeom prst="rect">
            <a:avLst/>
          </a:prstGeom>
          <a:noFill/>
        </p:spPr>
        <p:txBody>
          <a:bodyPr wrap="square" lIns="91425" tIns="45714" rIns="91425" bIns="45714" rtlCol="0">
            <a:spAutoFit/>
          </a:bodyPr>
          <a:lstStyle/>
          <a:p>
            <a:pPr defTabSz="914272" hangingPunct="1"/>
            <a:r>
              <a:rPr lang="en-US" sz="2834" dirty="0">
                <a:solidFill>
                  <a:prstClr val="black"/>
                </a:solidFill>
                <a:latin typeface="Arial"/>
                <a:cs typeface="Arial"/>
              </a:rPr>
              <a:t>Contrastive learning</a:t>
            </a:r>
          </a:p>
        </p:txBody>
      </p:sp>
      <p:grpSp>
        <p:nvGrpSpPr>
          <p:cNvPr id="34" name="Group 33">
            <a:extLst>
              <a:ext uri="{FF2B5EF4-FFF2-40B4-BE49-F238E27FC236}">
                <a16:creationId xmlns:a16="http://schemas.microsoft.com/office/drawing/2014/main" id="{516A5A85-D655-9F40-9B65-4A7921D183CC}"/>
              </a:ext>
            </a:extLst>
          </p:cNvPr>
          <p:cNvGrpSpPr/>
          <p:nvPr/>
        </p:nvGrpSpPr>
        <p:grpSpPr>
          <a:xfrm>
            <a:off x="3429000" y="3167743"/>
            <a:ext cx="7914534" cy="1175657"/>
            <a:chOff x="2932738" y="2178583"/>
            <a:chExt cx="3156859" cy="576942"/>
          </a:xfrm>
        </p:grpSpPr>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B6C51F0-0FCE-FD4E-9868-8F5305E964B1}"/>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14:m>
                    <m:oMathPara xmlns:m="http://schemas.openxmlformats.org/officeDocument/2006/math">
                      <m:oMathParaPr>
                        <m:jc m:val="centerGroup"/>
                      </m:oMathParaPr>
                      <m:oMath xmlns:m="http://schemas.openxmlformats.org/officeDocument/2006/math">
                        <m:r>
                          <a:rPr lang="en-US" sz="2167" i="1" dirty="0" smtClean="0">
                            <a:solidFill>
                              <a:srgbClr val="FF0000"/>
                            </a:solidFill>
                            <a:latin typeface="Cambria Math" panose="02040503050406030204" pitchFamily="18" charset="0"/>
                            <a:cs typeface="Arial"/>
                          </a:rPr>
                          <m:t>𝑇</m:t>
                        </m:r>
                      </m:oMath>
                    </m:oMathPara>
                  </a14:m>
                  <a:endParaRPr lang="en-US" sz="2167" i="1" baseline="-25000" dirty="0">
                    <a:solidFill>
                      <a:srgbClr val="FF0000"/>
                    </a:solidFill>
                    <a:latin typeface="Arial"/>
                    <a:cs typeface="Arial"/>
                  </a:endParaRPr>
                </a:p>
              </p:txBody>
            </p:sp>
          </mc:Choice>
          <mc:Fallback xmlns="">
            <p:sp>
              <p:nvSpPr>
                <p:cNvPr id="35" name="Rectangle 34">
                  <a:extLst>
                    <a:ext uri="{FF2B5EF4-FFF2-40B4-BE49-F238E27FC236}">
                      <a16:creationId xmlns:a16="http://schemas.microsoft.com/office/drawing/2014/main" id="{2B6C51F0-0FCE-FD4E-9868-8F5305E964B1}"/>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6"/>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47AF02E-B576-2B4C-8916-141B2240129B}"/>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𝑇</m:t>
                      </m:r>
                      <m:r>
                        <a:rPr lang="en-US" sz="2167" i="1" dirty="0" smtClean="0">
                          <a:solidFill>
                            <a:prstClr val="black"/>
                          </a:solidFill>
                          <a:latin typeface="Cambria Math" panose="02040503050406030204" pitchFamily="18" charset="0"/>
                          <a:cs typeface="Arial"/>
                        </a:rPr>
                        <m:t>(</m:t>
                      </m:r>
                      <m:r>
                        <a:rPr lang="en-US" sz="2167" i="1" dirty="0" smtClean="0">
                          <a:solidFill>
                            <a:prstClr val="black"/>
                          </a:solidFill>
                          <a:latin typeface="Cambria Math" panose="02040503050406030204" pitchFamily="18" charset="0"/>
                          <a:cs typeface="Arial"/>
                        </a:rPr>
                        <m:t>𝑥</m:t>
                      </m:r>
                      <m:r>
                        <a:rPr lang="en-US" sz="2167" i="1" dirty="0" smtClean="0">
                          <a:solidFill>
                            <a:prstClr val="black"/>
                          </a:solidFill>
                          <a:latin typeface="Cambria Math" panose="02040503050406030204" pitchFamily="18" charset="0"/>
                          <a:cs typeface="Arial"/>
                        </a:rPr>
                        <m:t>)</m:t>
                      </m:r>
                    </m:oMath>
                  </a14:m>
                  <a:endParaRPr lang="en-US" sz="2167" baseline="-25000" dirty="0">
                    <a:solidFill>
                      <a:prstClr val="black"/>
                    </a:solidFill>
                    <a:latin typeface="Arial"/>
                    <a:cs typeface="Arial"/>
                  </a:endParaRPr>
                </a:p>
              </p:txBody>
            </p:sp>
          </mc:Choice>
          <mc:Fallback xmlns="">
            <p:sp>
              <p:nvSpPr>
                <p:cNvPr id="36" name="Rectangle 35">
                  <a:extLst>
                    <a:ext uri="{FF2B5EF4-FFF2-40B4-BE49-F238E27FC236}">
                      <a16:creationId xmlns:a16="http://schemas.microsoft.com/office/drawing/2014/main" id="{247AF02E-B576-2B4C-8916-141B2240129B}"/>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7"/>
                  <a:stretch>
                    <a:fillRect/>
                  </a:stretch>
                </a:blipFill>
                <a:ln w="38100">
                  <a:solidFill>
                    <a:schemeClr val="tx1"/>
                  </a:solid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2FA5EC99-4BD3-9F43-B713-B8EBFA53BC8D}"/>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38" name="Straight Arrow Connector 37">
            <a:extLst>
              <a:ext uri="{FF2B5EF4-FFF2-40B4-BE49-F238E27FC236}">
                <a16:creationId xmlns:a16="http://schemas.microsoft.com/office/drawing/2014/main" id="{3F3B2CA7-3747-C445-8BDA-01AE7F56EB3A}"/>
              </a:ext>
            </a:extLst>
          </p:cNvPr>
          <p:cNvCxnSpPr>
            <a:stCxn id="36" idx="3"/>
            <a:endCxn id="37" idx="1"/>
          </p:cNvCxnSpPr>
          <p:nvPr/>
        </p:nvCxnSpPr>
        <p:spPr>
          <a:xfrm>
            <a:off x="5143545"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B8BAD2-678D-314F-ACB3-94A56978D9AE}"/>
              </a:ext>
            </a:extLst>
          </p:cNvPr>
          <p:cNvCxnSpPr>
            <a:stCxn id="37" idx="3"/>
            <a:endCxn id="35" idx="1"/>
          </p:cNvCxnSpPr>
          <p:nvPr/>
        </p:nvCxnSpPr>
        <p:spPr>
          <a:xfrm>
            <a:off x="8846363" y="3755569"/>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53C784-143A-FC4E-802A-75A1ED690277}"/>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spTree>
    <p:extLst>
      <p:ext uri="{BB962C8B-B14F-4D97-AF65-F5344CB8AC3E}">
        <p14:creationId xmlns:p14="http://schemas.microsoft.com/office/powerpoint/2010/main" val="261221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22" y="577075"/>
            <a:ext cx="10515600" cy="688041"/>
          </a:xfrm>
        </p:spPr>
        <p:txBody>
          <a:bodyPr/>
          <a:lstStyle/>
          <a:p>
            <a:r>
              <a:rPr lang="en-US" dirty="0" err="1"/>
              <a:t>SimCLR</a:t>
            </a:r>
            <a:endParaRPr lang="en-US" dirty="0"/>
          </a:p>
        </p:txBody>
      </p:sp>
      <p:pic>
        <p:nvPicPr>
          <p:cNvPr id="4" name="Picture 3"/>
          <p:cNvPicPr>
            <a:picLocks noChangeAspect="1"/>
          </p:cNvPicPr>
          <p:nvPr/>
        </p:nvPicPr>
        <p:blipFill>
          <a:blip r:embed="rId3"/>
          <a:stretch>
            <a:fillRect/>
          </a:stretch>
        </p:blipFill>
        <p:spPr>
          <a:xfrm>
            <a:off x="1524000" y="1600200"/>
            <a:ext cx="9410022" cy="4648200"/>
          </a:xfrm>
          <a:prstGeom prst="rect">
            <a:avLst/>
          </a:prstGeom>
        </p:spPr>
      </p:pic>
    </p:spTree>
    <p:extLst>
      <p:ext uri="{BB962C8B-B14F-4D97-AF65-F5344CB8AC3E}">
        <p14:creationId xmlns:p14="http://schemas.microsoft.com/office/powerpoint/2010/main" val="3056420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 y="588227"/>
            <a:ext cx="10515600" cy="688041"/>
          </a:xfrm>
        </p:spPr>
        <p:txBody>
          <a:bodyPr/>
          <a:lstStyle/>
          <a:p>
            <a:r>
              <a:rPr lang="en-US" dirty="0" err="1"/>
              <a:t>SimCLR</a:t>
            </a:r>
            <a:endParaRPr lang="en-US" dirty="0"/>
          </a:p>
        </p:txBody>
      </p:sp>
      <p:pic>
        <p:nvPicPr>
          <p:cNvPr id="4" name="Content Placeholder 3"/>
          <p:cNvPicPr>
            <a:picLocks noGrp="1" noChangeAspect="1"/>
          </p:cNvPicPr>
          <p:nvPr>
            <p:ph idx="1"/>
          </p:nvPr>
        </p:nvPicPr>
        <p:blipFill>
          <a:blip r:embed="rId2"/>
          <a:stretch>
            <a:fillRect/>
          </a:stretch>
        </p:blipFill>
        <p:spPr>
          <a:xfrm>
            <a:off x="1447800" y="1371600"/>
            <a:ext cx="9286875" cy="3905889"/>
          </a:xfrm>
          <a:prstGeom prst="rect">
            <a:avLst/>
          </a:prstGeom>
        </p:spPr>
      </p:pic>
    </p:spTree>
    <p:extLst>
      <p:ext uri="{BB962C8B-B14F-4D97-AF65-F5344CB8AC3E}">
        <p14:creationId xmlns:p14="http://schemas.microsoft.com/office/powerpoint/2010/main" val="3391166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595920"/>
            <a:ext cx="10515600" cy="688041"/>
          </a:xfrm>
        </p:spPr>
        <p:txBody>
          <a:bodyPr/>
          <a:lstStyle/>
          <a:p>
            <a:r>
              <a:rPr lang="en-US" dirty="0" err="1"/>
              <a:t>SimCLR</a:t>
            </a:r>
            <a:endParaRPr lang="en-US" dirty="0"/>
          </a:p>
        </p:txBody>
      </p:sp>
      <p:sp>
        <p:nvSpPr>
          <p:cNvPr id="3" name="Content Placeholder 2"/>
          <p:cNvSpPr>
            <a:spLocks noGrp="1"/>
          </p:cNvSpPr>
          <p:nvPr>
            <p:ph idx="1"/>
          </p:nvPr>
        </p:nvSpPr>
        <p:spPr>
          <a:xfrm>
            <a:off x="836611" y="1283961"/>
            <a:ext cx="10515600" cy="4427537"/>
          </a:xfrm>
        </p:spPr>
        <p:txBody>
          <a:bodyPr/>
          <a:lstStyle/>
          <a:p>
            <a:r>
              <a:rPr lang="en-US" b="1" dirty="0"/>
              <a:t>Calculation of Cosine Similarity</a:t>
            </a:r>
            <a:r>
              <a:rPr lang="he-IL" b="1" dirty="0"/>
              <a:t>:</a:t>
            </a:r>
            <a:endParaRPr lang="en-US" b="1" dirty="0"/>
          </a:p>
          <a:p>
            <a:endParaRPr lang="en-US" b="1" dirty="0"/>
          </a:p>
          <a:p>
            <a:pPr marL="0" indent="0">
              <a:buNone/>
            </a:pPr>
            <a:br>
              <a:rPr lang="en-US" dirty="0"/>
            </a:br>
            <a:endParaRPr lang="en-US" dirty="0"/>
          </a:p>
        </p:txBody>
      </p:sp>
      <p:pic>
        <p:nvPicPr>
          <p:cNvPr id="4" name="Picture 3"/>
          <p:cNvPicPr>
            <a:picLocks noChangeAspect="1"/>
          </p:cNvPicPr>
          <p:nvPr/>
        </p:nvPicPr>
        <p:blipFill>
          <a:blip r:embed="rId2"/>
          <a:stretch>
            <a:fillRect/>
          </a:stretch>
        </p:blipFill>
        <p:spPr>
          <a:xfrm>
            <a:off x="1371600" y="1827539"/>
            <a:ext cx="9553575" cy="4572000"/>
          </a:xfrm>
          <a:prstGeom prst="rect">
            <a:avLst/>
          </a:prstGeom>
        </p:spPr>
      </p:pic>
    </p:spTree>
    <p:extLst>
      <p:ext uri="{BB962C8B-B14F-4D97-AF65-F5344CB8AC3E}">
        <p14:creationId xmlns:p14="http://schemas.microsoft.com/office/powerpoint/2010/main" val="3374004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pic>
        <p:nvPicPr>
          <p:cNvPr id="4" name="Content Placeholder 3"/>
          <p:cNvPicPr>
            <a:picLocks noGrp="1" noChangeAspect="1"/>
          </p:cNvPicPr>
          <p:nvPr>
            <p:ph idx="1"/>
          </p:nvPr>
        </p:nvPicPr>
        <p:blipFill>
          <a:blip r:embed="rId3"/>
          <a:stretch>
            <a:fillRect/>
          </a:stretch>
        </p:blipFill>
        <p:spPr>
          <a:xfrm>
            <a:off x="4157662" y="1447800"/>
            <a:ext cx="3876675" cy="3799909"/>
          </a:xfrm>
          <a:prstGeom prst="rect">
            <a:avLst/>
          </a:prstGeom>
        </p:spPr>
      </p:pic>
    </p:spTree>
    <p:extLst>
      <p:ext uri="{BB962C8B-B14F-4D97-AF65-F5344CB8AC3E}">
        <p14:creationId xmlns:p14="http://schemas.microsoft.com/office/powerpoint/2010/main" val="3345437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1839" y="812181"/>
            <a:ext cx="8001000" cy="5789007"/>
          </a:xfrm>
          <a:prstGeom prst="rect">
            <a:avLst/>
          </a:prstGeom>
        </p:spPr>
      </p:pic>
    </p:spTree>
    <p:extLst>
      <p:ext uri="{BB962C8B-B14F-4D97-AF65-F5344CB8AC3E}">
        <p14:creationId xmlns:p14="http://schemas.microsoft.com/office/powerpoint/2010/main" val="2171989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66385" y="1131849"/>
            <a:ext cx="8648700" cy="5268879"/>
          </a:xfrm>
          <a:prstGeom prst="rect">
            <a:avLst/>
          </a:prstGeom>
        </p:spPr>
      </p:pic>
    </p:spTree>
    <p:extLst>
      <p:ext uri="{BB962C8B-B14F-4D97-AF65-F5344CB8AC3E}">
        <p14:creationId xmlns:p14="http://schemas.microsoft.com/office/powerpoint/2010/main" val="518195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16459" y="919689"/>
            <a:ext cx="6181492" cy="5683237"/>
          </a:xfrm>
          <a:prstGeom prst="rect">
            <a:avLst/>
          </a:prstGeom>
        </p:spPr>
      </p:pic>
    </p:spTree>
    <p:extLst>
      <p:ext uri="{BB962C8B-B14F-4D97-AF65-F5344CB8AC3E}">
        <p14:creationId xmlns:p14="http://schemas.microsoft.com/office/powerpoint/2010/main" val="2759640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SimCLR</a:t>
            </a:r>
            <a:endParaRPr lang="en-US" dirty="0"/>
          </a:p>
        </p:txBody>
      </p:sp>
      <p:pic>
        <p:nvPicPr>
          <p:cNvPr id="4" name="Content Placeholder 3"/>
          <p:cNvPicPr>
            <a:picLocks noGrp="1" noChangeAspect="1"/>
          </p:cNvPicPr>
          <p:nvPr>
            <p:ph idx="1"/>
          </p:nvPr>
        </p:nvPicPr>
        <p:blipFill>
          <a:blip r:embed="rId3"/>
          <a:stretch>
            <a:fillRect/>
          </a:stretch>
        </p:blipFill>
        <p:spPr>
          <a:xfrm>
            <a:off x="2111298" y="1715429"/>
            <a:ext cx="8364166" cy="4800600"/>
          </a:xfrm>
          <a:prstGeom prst="rect">
            <a:avLst/>
          </a:prstGeom>
        </p:spPr>
      </p:pic>
    </p:spTree>
    <p:extLst>
      <p:ext uri="{BB962C8B-B14F-4D97-AF65-F5344CB8AC3E}">
        <p14:creationId xmlns:p14="http://schemas.microsoft.com/office/powerpoint/2010/main" val="1860511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8FB2-8758-CF4B-B1E3-343587D3D3C1}"/>
              </a:ext>
            </a:extLst>
          </p:cNvPr>
          <p:cNvSpPr>
            <a:spLocks noGrp="1"/>
          </p:cNvSpPr>
          <p:nvPr>
            <p:ph type="title"/>
          </p:nvPr>
        </p:nvSpPr>
        <p:spPr/>
        <p:txBody>
          <a:bodyPr/>
          <a:lstStyle/>
          <a:p>
            <a:r>
              <a:rPr lang="en-US" dirty="0" err="1"/>
              <a:t>SimCLR</a:t>
            </a:r>
            <a:r>
              <a:rPr lang="en-US" dirty="0"/>
              <a:t>: Evaluation</a:t>
            </a:r>
          </a:p>
        </p:txBody>
      </p:sp>
      <p:sp>
        <p:nvSpPr>
          <p:cNvPr id="4" name="Rectangle 3">
            <a:extLst>
              <a:ext uri="{FF2B5EF4-FFF2-40B4-BE49-F238E27FC236}">
                <a16:creationId xmlns:a16="http://schemas.microsoft.com/office/drawing/2014/main" id="{31F85495-0055-BD47-A3A7-C046913D1C05}"/>
              </a:ext>
            </a:extLst>
          </p:cNvPr>
          <p:cNvSpPr/>
          <p:nvPr/>
        </p:nvSpPr>
        <p:spPr>
          <a:xfrm>
            <a:off x="278780" y="6172200"/>
            <a:ext cx="11532220" cy="338554"/>
          </a:xfrm>
          <a:prstGeom prst="rect">
            <a:avLst/>
          </a:prstGeom>
        </p:spPr>
        <p:txBody>
          <a:bodyPr wrap="square">
            <a:spAutoFit/>
          </a:bodyPr>
          <a:lstStyle/>
          <a:p>
            <a:pPr algn="ctr"/>
            <a:r>
              <a:rPr lang="en-US" sz="1600" b="0" dirty="0"/>
              <a:t>T. Chen, S. </a:t>
            </a:r>
            <a:r>
              <a:rPr lang="en-US" sz="1600" b="0" dirty="0" err="1"/>
              <a:t>Kornblith</a:t>
            </a:r>
            <a:r>
              <a:rPr lang="en-US" sz="1600" b="0" dirty="0"/>
              <a:t>, M. </a:t>
            </a:r>
            <a:r>
              <a:rPr lang="en-US" sz="1600" b="0" dirty="0" err="1"/>
              <a:t>Norouzi</a:t>
            </a:r>
            <a:r>
              <a:rPr lang="en-US" sz="1600" b="0" dirty="0"/>
              <a:t>, and G. Hinton. </a:t>
            </a:r>
            <a:r>
              <a:rPr lang="en-US" sz="1600" b="0" dirty="0">
                <a:hlinkClick r:id="rId2"/>
              </a:rPr>
              <a:t>A Simple Framework for Contrastive Learning of Visual Representations</a:t>
            </a:r>
            <a:r>
              <a:rPr lang="en-US" sz="1600" b="0" dirty="0"/>
              <a:t>. </a:t>
            </a:r>
            <a:r>
              <a:rPr lang="en-US" sz="1600" b="0" dirty="0" err="1"/>
              <a:t>arXiv</a:t>
            </a:r>
            <a:r>
              <a:rPr lang="en-US" sz="1600" b="0" dirty="0"/>
              <a:t> 2020</a:t>
            </a:r>
          </a:p>
        </p:txBody>
      </p:sp>
      <p:pic>
        <p:nvPicPr>
          <p:cNvPr id="9" name="Picture 8">
            <a:extLst>
              <a:ext uri="{FF2B5EF4-FFF2-40B4-BE49-F238E27FC236}">
                <a16:creationId xmlns:a16="http://schemas.microsoft.com/office/drawing/2014/main" id="{38427FB8-4EAB-BD40-B061-1A7C2810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74" y="1488141"/>
            <a:ext cx="6172200" cy="4473500"/>
          </a:xfrm>
          <a:prstGeom prst="rect">
            <a:avLst/>
          </a:prstGeom>
        </p:spPr>
      </p:pic>
      <p:sp>
        <p:nvSpPr>
          <p:cNvPr id="3" name="TextBox 2">
            <a:extLst>
              <a:ext uri="{FF2B5EF4-FFF2-40B4-BE49-F238E27FC236}">
                <a16:creationId xmlns:a16="http://schemas.microsoft.com/office/drawing/2014/main" id="{D278CBEF-B2F6-B44E-9945-A3769A0D783A}"/>
              </a:ext>
            </a:extLst>
          </p:cNvPr>
          <p:cNvSpPr txBox="1"/>
          <p:nvPr/>
        </p:nvSpPr>
        <p:spPr>
          <a:xfrm>
            <a:off x="4443501" y="5486400"/>
            <a:ext cx="3405099" cy="461665"/>
          </a:xfrm>
          <a:prstGeom prst="rect">
            <a:avLst/>
          </a:prstGeom>
          <a:noFill/>
        </p:spPr>
        <p:txBody>
          <a:bodyPr wrap="none" rtlCol="0">
            <a:spAutoFit/>
          </a:bodyPr>
          <a:lstStyle/>
          <a:p>
            <a:r>
              <a:rPr lang="en-US" b="0" dirty="0"/>
              <a:t>No detection evaluation</a:t>
            </a:r>
          </a:p>
        </p:txBody>
      </p:sp>
    </p:spTree>
    <p:extLst>
      <p:ext uri="{BB962C8B-B14F-4D97-AF65-F5344CB8AC3E}">
        <p14:creationId xmlns:p14="http://schemas.microsoft.com/office/powerpoint/2010/main" val="3559423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8719696-17E9-854C-9845-D2D499C8638B}"/>
              </a:ext>
            </a:extLst>
          </p:cNvPr>
          <p:cNvSpPr txBox="1">
            <a:spLocks/>
          </p:cNvSpPr>
          <p:nvPr/>
        </p:nvSpPr>
        <p:spPr bwMode="auto">
          <a:xfrm>
            <a:off x="959005" y="1062153"/>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Predict cluster assignment of one “view” (transformed version of input image) from representation of another “view”</a:t>
            </a:r>
          </a:p>
          <a:p>
            <a:pPr marL="857250" lvl="1" indent="-457200">
              <a:buFont typeface="Arial" panose="020B0604020202020204" pitchFamily="34" charset="0"/>
              <a:buChar char="•"/>
            </a:pPr>
            <a:r>
              <a:rPr lang="en-US" sz="2400" b="0" kern="0" dirty="0"/>
              <a:t>Prototypes or cluster centers are learned online within mini-batch</a:t>
            </a:r>
          </a:p>
          <a:p>
            <a:pPr marL="457200" indent="-457200">
              <a:buFont typeface="Arial" panose="020B0604020202020204" pitchFamily="34" charset="0"/>
              <a:buChar char="•"/>
            </a:pPr>
            <a:r>
              <a:rPr lang="en-US" b="0" kern="0" dirty="0"/>
              <a:t>Once again, data augmentation strategy matters</a:t>
            </a:r>
          </a:p>
        </p:txBody>
      </p:sp>
      <p:sp>
        <p:nvSpPr>
          <p:cNvPr id="2" name="Title 1">
            <a:extLst>
              <a:ext uri="{FF2B5EF4-FFF2-40B4-BE49-F238E27FC236}">
                <a16:creationId xmlns:a16="http://schemas.microsoft.com/office/drawing/2014/main" id="{463C9662-6087-DC47-90BF-7FFEAC19D24B}"/>
              </a:ext>
            </a:extLst>
          </p:cNvPr>
          <p:cNvSpPr>
            <a:spLocks noGrp="1"/>
          </p:cNvSpPr>
          <p:nvPr>
            <p:ph type="title"/>
          </p:nvPr>
        </p:nvSpPr>
        <p:spPr>
          <a:xfrm>
            <a:off x="0" y="413031"/>
            <a:ext cx="10515600" cy="688041"/>
          </a:xfrm>
        </p:spPr>
        <p:txBody>
          <a:bodyPr>
            <a:normAutofit/>
          </a:bodyPr>
          <a:lstStyle/>
          <a:p>
            <a:r>
              <a:rPr lang="en-US" sz="2000" dirty="0"/>
              <a:t>Swapping Assignments Between Views (</a:t>
            </a:r>
            <a:r>
              <a:rPr lang="en-US" sz="2000" dirty="0" err="1"/>
              <a:t>SWaV</a:t>
            </a:r>
            <a:r>
              <a:rPr lang="en-US" sz="2000" dirty="0"/>
              <a:t>)</a:t>
            </a:r>
          </a:p>
        </p:txBody>
      </p:sp>
      <p:sp>
        <p:nvSpPr>
          <p:cNvPr id="4" name="Rectangle 3">
            <a:extLst>
              <a:ext uri="{FF2B5EF4-FFF2-40B4-BE49-F238E27FC236}">
                <a16:creationId xmlns:a16="http://schemas.microsoft.com/office/drawing/2014/main" id="{2430DA47-E005-B64B-A232-9FCB7C170B9E}"/>
              </a:ext>
            </a:extLst>
          </p:cNvPr>
          <p:cNvSpPr/>
          <p:nvPr/>
        </p:nvSpPr>
        <p:spPr>
          <a:xfrm>
            <a:off x="466493" y="6286500"/>
            <a:ext cx="11049000" cy="338554"/>
          </a:xfrm>
          <a:prstGeom prst="rect">
            <a:avLst/>
          </a:prstGeom>
        </p:spPr>
        <p:txBody>
          <a:bodyPr wrap="square">
            <a:spAutoFit/>
          </a:bodyPr>
          <a:lstStyle/>
          <a:p>
            <a:pPr algn="ctr"/>
            <a:r>
              <a:rPr lang="en-US" sz="1600" b="0" dirty="0"/>
              <a:t>M. Caron et al. </a:t>
            </a:r>
            <a:r>
              <a:rPr lang="en-US" sz="1600" b="0" dirty="0">
                <a:hlinkClick r:id="rId2"/>
              </a:rPr>
              <a:t>Unsupervised Learning of Visual Features by Contrasting Cluster Assignments</a:t>
            </a:r>
            <a:r>
              <a:rPr lang="en-US" sz="1600" b="0" dirty="0"/>
              <a:t>. </a:t>
            </a:r>
            <a:r>
              <a:rPr lang="en-US" sz="1600" b="0" dirty="0" err="1"/>
              <a:t>arXiv</a:t>
            </a:r>
            <a:r>
              <a:rPr lang="en-US" sz="1600" b="0" dirty="0"/>
              <a:t> 2020</a:t>
            </a:r>
          </a:p>
        </p:txBody>
      </p:sp>
      <p:pic>
        <p:nvPicPr>
          <p:cNvPr id="6" name="Content Placeholder 5">
            <a:extLst>
              <a:ext uri="{FF2B5EF4-FFF2-40B4-BE49-F238E27FC236}">
                <a16:creationId xmlns:a16="http://schemas.microsoft.com/office/drawing/2014/main" id="{48CB6C5F-570F-AB47-944A-932947AB23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3137873"/>
            <a:ext cx="9677400" cy="2958127"/>
          </a:xfrm>
        </p:spPr>
      </p:pic>
    </p:spTree>
    <p:extLst>
      <p:ext uri="{BB962C8B-B14F-4D97-AF65-F5344CB8AC3E}">
        <p14:creationId xmlns:p14="http://schemas.microsoft.com/office/powerpoint/2010/main" val="308008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dirty="0"/>
              <a:t>Data prediction</a:t>
            </a:r>
          </a:p>
          <a:p>
            <a:pPr marL="857250" lvl="1" indent="-457200">
              <a:buFont typeface="Arial" panose="020B0604020202020204" pitchFamily="34" charset="0"/>
              <a:buChar char="•"/>
            </a:pPr>
            <a:r>
              <a:rPr lang="en-US" sz="2400" dirty="0"/>
              <a:t>Colorization</a:t>
            </a:r>
          </a:p>
          <a:p>
            <a:pPr marL="457200" indent="-457200">
              <a:buFont typeface="Arial" panose="020B0604020202020204" pitchFamily="34" charset="0"/>
              <a:buChar char="•"/>
            </a:pPr>
            <a:r>
              <a:rPr lang="en-US" dirty="0"/>
              <a:t>Transformation prediction</a:t>
            </a:r>
          </a:p>
          <a:p>
            <a:pPr marL="857250" lvl="1" indent="-457200">
              <a:buFont typeface="Arial" panose="020B0604020202020204" pitchFamily="34" charset="0"/>
              <a:buChar char="•"/>
            </a:pPr>
            <a:r>
              <a:rPr lang="en-US" sz="2400" dirty="0"/>
              <a:t>Context prediction, jigsaw puzzle solving, rotation prediction</a:t>
            </a:r>
          </a:p>
          <a:p>
            <a:pPr marL="457200" indent="-457200">
              <a:buFont typeface="Arial" panose="020B0604020202020204" pitchFamily="34" charset="0"/>
              <a:buChar char="•"/>
            </a:pPr>
            <a:r>
              <a:rPr lang="en-US" dirty="0"/>
              <a:t>Deep clustering and instance prediction</a:t>
            </a:r>
          </a:p>
          <a:p>
            <a:pPr marL="457200" indent="-457200">
              <a:buFont typeface="Arial" panose="020B0604020202020204" pitchFamily="34" charset="0"/>
              <a:buChar char="•"/>
            </a:pPr>
            <a:r>
              <a:rPr lang="en-US" dirty="0"/>
              <a:t>Contrastive learning</a:t>
            </a:r>
          </a:p>
          <a:p>
            <a:pPr marL="857250" lvl="1" indent="-457200">
              <a:buFont typeface="Arial" panose="020B0604020202020204" pitchFamily="34" charset="0"/>
              <a:buChar char="•"/>
            </a:pPr>
            <a:r>
              <a:rPr lang="en-US" sz="2400" dirty="0"/>
              <a:t> </a:t>
            </a:r>
            <a:r>
              <a:rPr lang="en-US" sz="2400" dirty="0" err="1"/>
              <a:t>MoCo</a:t>
            </a:r>
            <a:r>
              <a:rPr lang="en-US" sz="2400" dirty="0"/>
              <a:t>, </a:t>
            </a:r>
            <a:r>
              <a:rPr lang="en-US" sz="2400" dirty="0" err="1"/>
              <a:t>SimCLR</a:t>
            </a:r>
            <a:r>
              <a:rPr lang="en-US" sz="2400" dirty="0"/>
              <a:t>, </a:t>
            </a:r>
            <a:r>
              <a:rPr lang="en-US" sz="2400" dirty="0" err="1"/>
              <a:t>SWaV</a:t>
            </a:r>
            <a:endParaRPr lang="en-US" sz="2400" dirty="0"/>
          </a:p>
          <a:p>
            <a:pPr marL="457200" indent="-457200">
              <a:buFont typeface="Arial" panose="020B0604020202020204" pitchFamily="34" charset="0"/>
              <a:buChar char="•"/>
            </a:pPr>
            <a:r>
              <a:rPr lang="en-US" dirty="0"/>
              <a:t>Self-supervision beyond still images</a:t>
            </a:r>
          </a:p>
          <a:p>
            <a:pPr marL="857250" lvl="1" indent="-457200">
              <a:buFont typeface="Arial" panose="020B0604020202020204" pitchFamily="34" charset="0"/>
              <a:buChar char="•"/>
            </a:pPr>
            <a:r>
              <a:rPr lang="en-US" sz="2400" dirty="0"/>
              <a:t>Audio, video, language</a:t>
            </a:r>
          </a:p>
        </p:txBody>
      </p:sp>
    </p:spTree>
    <p:extLst>
      <p:ext uri="{BB962C8B-B14F-4D97-AF65-F5344CB8AC3E}">
        <p14:creationId xmlns:p14="http://schemas.microsoft.com/office/powerpoint/2010/main" val="310118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9662-6087-DC47-90BF-7FFEAC19D24B}"/>
              </a:ext>
            </a:extLst>
          </p:cNvPr>
          <p:cNvSpPr>
            <a:spLocks noGrp="1"/>
          </p:cNvSpPr>
          <p:nvPr>
            <p:ph type="title"/>
          </p:nvPr>
        </p:nvSpPr>
        <p:spPr>
          <a:xfrm>
            <a:off x="304800" y="345753"/>
            <a:ext cx="10515600" cy="688041"/>
          </a:xfrm>
        </p:spPr>
        <p:txBody>
          <a:bodyPr>
            <a:normAutofit/>
          </a:bodyPr>
          <a:lstStyle/>
          <a:p>
            <a:r>
              <a:rPr lang="en-US" sz="2000" dirty="0" err="1"/>
              <a:t>SWaV</a:t>
            </a:r>
            <a:r>
              <a:rPr lang="en-US" sz="2800" dirty="0"/>
              <a:t>: Results</a:t>
            </a:r>
          </a:p>
        </p:txBody>
      </p:sp>
      <p:sp>
        <p:nvSpPr>
          <p:cNvPr id="4" name="Rectangle 3">
            <a:extLst>
              <a:ext uri="{FF2B5EF4-FFF2-40B4-BE49-F238E27FC236}">
                <a16:creationId xmlns:a16="http://schemas.microsoft.com/office/drawing/2014/main" id="{2430DA47-E005-B64B-A232-9FCB7C170B9E}"/>
              </a:ext>
            </a:extLst>
          </p:cNvPr>
          <p:cNvSpPr/>
          <p:nvPr/>
        </p:nvSpPr>
        <p:spPr>
          <a:xfrm>
            <a:off x="550628" y="6296033"/>
            <a:ext cx="11049000" cy="338554"/>
          </a:xfrm>
          <a:prstGeom prst="rect">
            <a:avLst/>
          </a:prstGeom>
        </p:spPr>
        <p:txBody>
          <a:bodyPr wrap="square">
            <a:spAutoFit/>
          </a:bodyPr>
          <a:lstStyle/>
          <a:p>
            <a:pPr algn="ctr"/>
            <a:r>
              <a:rPr lang="en-US" sz="1600" b="0" dirty="0"/>
              <a:t>M. Caron et al. </a:t>
            </a:r>
            <a:r>
              <a:rPr lang="en-US" sz="1600" b="0" dirty="0">
                <a:hlinkClick r:id="rId2"/>
              </a:rPr>
              <a:t>Unsupervised Learning of Visual Features by Contrasting Cluster Assignments</a:t>
            </a:r>
            <a:r>
              <a:rPr lang="en-US" sz="1600" b="0" dirty="0"/>
              <a:t>. </a:t>
            </a:r>
            <a:r>
              <a:rPr lang="en-US" sz="1600" b="0" dirty="0" err="1"/>
              <a:t>arXiv</a:t>
            </a:r>
            <a:r>
              <a:rPr lang="en-US" sz="1600" b="0" dirty="0"/>
              <a:t> 2020</a:t>
            </a:r>
          </a:p>
        </p:txBody>
      </p:sp>
      <p:pic>
        <p:nvPicPr>
          <p:cNvPr id="5" name="Picture 4">
            <a:extLst>
              <a:ext uri="{FF2B5EF4-FFF2-40B4-BE49-F238E27FC236}">
                <a16:creationId xmlns:a16="http://schemas.microsoft.com/office/drawing/2014/main" id="{26832DE5-AA7D-B94B-A113-AA2A0FEED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33794"/>
            <a:ext cx="5257800" cy="5290057"/>
          </a:xfrm>
          <a:prstGeom prst="rect">
            <a:avLst/>
          </a:prstGeom>
        </p:spPr>
      </p:pic>
      <p:pic>
        <p:nvPicPr>
          <p:cNvPr id="10" name="Picture 9">
            <a:extLst>
              <a:ext uri="{FF2B5EF4-FFF2-40B4-BE49-F238E27FC236}">
                <a16:creationId xmlns:a16="http://schemas.microsoft.com/office/drawing/2014/main" id="{FB153306-74C8-1B43-B41F-3BA6BE24E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2743200"/>
            <a:ext cx="3981635" cy="1752600"/>
          </a:xfrm>
          <a:prstGeom prst="rect">
            <a:avLst/>
          </a:prstGeom>
        </p:spPr>
      </p:pic>
      <p:sp>
        <p:nvSpPr>
          <p:cNvPr id="11" name="TextBox 10">
            <a:extLst>
              <a:ext uri="{FF2B5EF4-FFF2-40B4-BE49-F238E27FC236}">
                <a16:creationId xmlns:a16="http://schemas.microsoft.com/office/drawing/2014/main" id="{63D4FB21-D51E-9E41-B72E-CAD36F1E6BE9}"/>
              </a:ext>
            </a:extLst>
          </p:cNvPr>
          <p:cNvSpPr txBox="1"/>
          <p:nvPr/>
        </p:nvSpPr>
        <p:spPr>
          <a:xfrm>
            <a:off x="6075128" y="3581400"/>
            <a:ext cx="1468672" cy="400110"/>
          </a:xfrm>
          <a:prstGeom prst="rect">
            <a:avLst/>
          </a:prstGeom>
          <a:noFill/>
        </p:spPr>
        <p:txBody>
          <a:bodyPr wrap="none" rtlCol="0">
            <a:spAutoFit/>
          </a:bodyPr>
          <a:lstStyle/>
          <a:p>
            <a:r>
              <a:rPr lang="en-US" sz="2000" b="0" dirty="0"/>
              <a:t>Supervised</a:t>
            </a:r>
          </a:p>
        </p:txBody>
      </p:sp>
      <p:sp>
        <p:nvSpPr>
          <p:cNvPr id="12" name="TextBox 11">
            <a:extLst>
              <a:ext uri="{FF2B5EF4-FFF2-40B4-BE49-F238E27FC236}">
                <a16:creationId xmlns:a16="http://schemas.microsoft.com/office/drawing/2014/main" id="{8918D7DF-CC37-E443-B93E-C7F2CDEB33B8}"/>
              </a:ext>
            </a:extLst>
          </p:cNvPr>
          <p:cNvSpPr txBox="1"/>
          <p:nvPr/>
        </p:nvSpPr>
        <p:spPr>
          <a:xfrm>
            <a:off x="6324600" y="4019490"/>
            <a:ext cx="902939" cy="400110"/>
          </a:xfrm>
          <a:prstGeom prst="rect">
            <a:avLst/>
          </a:prstGeom>
          <a:noFill/>
        </p:spPr>
        <p:txBody>
          <a:bodyPr wrap="none" rtlCol="0">
            <a:spAutoFit/>
          </a:bodyPr>
          <a:lstStyle/>
          <a:p>
            <a:r>
              <a:rPr lang="en-US" sz="2000" b="0" dirty="0" err="1"/>
              <a:t>SWaV</a:t>
            </a:r>
            <a:endParaRPr lang="en-US" sz="2000" b="0" dirty="0"/>
          </a:p>
        </p:txBody>
      </p:sp>
    </p:spTree>
    <p:extLst>
      <p:ext uri="{BB962C8B-B14F-4D97-AF65-F5344CB8AC3E}">
        <p14:creationId xmlns:p14="http://schemas.microsoft.com/office/powerpoint/2010/main" val="243555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49EB-E6DB-406F-8D1B-7971E68AECF3}"/>
              </a:ext>
            </a:extLst>
          </p:cNvPr>
          <p:cNvSpPr>
            <a:spLocks noGrp="1"/>
          </p:cNvSpPr>
          <p:nvPr>
            <p:ph type="title"/>
          </p:nvPr>
        </p:nvSpPr>
        <p:spPr/>
        <p:txBody>
          <a:bodyPr/>
          <a:lstStyle/>
          <a:p>
            <a:r>
              <a:rPr lang="en-US" dirty="0"/>
              <a:t>Self-supervised Pretraining of visual in the wild</a:t>
            </a:r>
            <a:endParaRPr lang="en-IL" dirty="0"/>
          </a:p>
        </p:txBody>
      </p:sp>
      <p:pic>
        <p:nvPicPr>
          <p:cNvPr id="6" name="Content Placeholder 5">
            <a:extLst>
              <a:ext uri="{FF2B5EF4-FFF2-40B4-BE49-F238E27FC236}">
                <a16:creationId xmlns:a16="http://schemas.microsoft.com/office/drawing/2014/main" id="{9F35E29A-413D-422D-83B3-4CAB0517CE7D}"/>
              </a:ext>
            </a:extLst>
          </p:cNvPr>
          <p:cNvPicPr>
            <a:picLocks noGrp="1" noChangeAspect="1"/>
          </p:cNvPicPr>
          <p:nvPr>
            <p:ph idx="1"/>
          </p:nvPr>
        </p:nvPicPr>
        <p:blipFill>
          <a:blip r:embed="rId2"/>
          <a:stretch>
            <a:fillRect/>
          </a:stretch>
        </p:blipFill>
        <p:spPr>
          <a:xfrm>
            <a:off x="2787034" y="1596775"/>
            <a:ext cx="6069327" cy="4427537"/>
          </a:xfrm>
        </p:spPr>
      </p:pic>
      <p:sp>
        <p:nvSpPr>
          <p:cNvPr id="4" name="Slide Number Placeholder 3">
            <a:extLst>
              <a:ext uri="{FF2B5EF4-FFF2-40B4-BE49-F238E27FC236}">
                <a16:creationId xmlns:a16="http://schemas.microsoft.com/office/drawing/2014/main" id="{E7B4CFD6-97EA-4053-9DF1-FD1684F4AD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710414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91CB-9B66-4365-A482-A9F73770A334}"/>
              </a:ext>
            </a:extLst>
          </p:cNvPr>
          <p:cNvSpPr>
            <a:spLocks noGrp="1"/>
          </p:cNvSpPr>
          <p:nvPr>
            <p:ph type="title"/>
          </p:nvPr>
        </p:nvSpPr>
        <p:spPr/>
        <p:txBody>
          <a:bodyPr/>
          <a:lstStyle/>
          <a:p>
            <a:r>
              <a:rPr lang="en-US" dirty="0"/>
              <a:t>Comparison of ImageNet classification</a:t>
            </a:r>
            <a:endParaRPr lang="en-IL" dirty="0"/>
          </a:p>
        </p:txBody>
      </p:sp>
      <p:pic>
        <p:nvPicPr>
          <p:cNvPr id="6" name="Content Placeholder 5">
            <a:extLst>
              <a:ext uri="{FF2B5EF4-FFF2-40B4-BE49-F238E27FC236}">
                <a16:creationId xmlns:a16="http://schemas.microsoft.com/office/drawing/2014/main" id="{D0319A23-B99B-4815-8884-F5520A09E301}"/>
              </a:ext>
            </a:extLst>
          </p:cNvPr>
          <p:cNvPicPr>
            <a:picLocks noGrp="1" noChangeAspect="1"/>
          </p:cNvPicPr>
          <p:nvPr>
            <p:ph idx="1"/>
          </p:nvPr>
        </p:nvPicPr>
        <p:blipFill>
          <a:blip r:embed="rId2"/>
          <a:stretch>
            <a:fillRect/>
          </a:stretch>
        </p:blipFill>
        <p:spPr>
          <a:xfrm>
            <a:off x="836613" y="2325558"/>
            <a:ext cx="10515600" cy="3322896"/>
          </a:xfrm>
        </p:spPr>
      </p:pic>
      <p:sp>
        <p:nvSpPr>
          <p:cNvPr id="4" name="Slide Number Placeholder 3">
            <a:extLst>
              <a:ext uri="{FF2B5EF4-FFF2-40B4-BE49-F238E27FC236}">
                <a16:creationId xmlns:a16="http://schemas.microsoft.com/office/drawing/2014/main" id="{2991D700-F91D-4154-9043-042DCAE14A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1081041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8D92-8D41-4751-9D27-400E6300EAC9}"/>
              </a:ext>
            </a:extLst>
          </p:cNvPr>
          <p:cNvSpPr>
            <a:spLocks noGrp="1"/>
          </p:cNvSpPr>
          <p:nvPr>
            <p:ph type="title"/>
          </p:nvPr>
        </p:nvSpPr>
        <p:spPr/>
        <p:txBody>
          <a:bodyPr/>
          <a:lstStyle/>
          <a:p>
            <a:r>
              <a:rPr lang="en-US" dirty="0"/>
              <a:t>Low-shot learning with SEER</a:t>
            </a:r>
            <a:endParaRPr lang="en-IL" dirty="0"/>
          </a:p>
        </p:txBody>
      </p:sp>
      <p:pic>
        <p:nvPicPr>
          <p:cNvPr id="6" name="Content Placeholder 5">
            <a:extLst>
              <a:ext uri="{FF2B5EF4-FFF2-40B4-BE49-F238E27FC236}">
                <a16:creationId xmlns:a16="http://schemas.microsoft.com/office/drawing/2014/main" id="{2E77EC19-C4EB-4AF6-8CFB-3FC47E86EF5A}"/>
              </a:ext>
            </a:extLst>
          </p:cNvPr>
          <p:cNvPicPr>
            <a:picLocks noGrp="1" noChangeAspect="1"/>
          </p:cNvPicPr>
          <p:nvPr>
            <p:ph idx="1"/>
          </p:nvPr>
        </p:nvPicPr>
        <p:blipFill>
          <a:blip r:embed="rId2"/>
          <a:stretch>
            <a:fillRect/>
          </a:stretch>
        </p:blipFill>
        <p:spPr>
          <a:xfrm>
            <a:off x="3064552" y="1676173"/>
            <a:ext cx="5458142" cy="4427537"/>
          </a:xfrm>
        </p:spPr>
      </p:pic>
      <p:sp>
        <p:nvSpPr>
          <p:cNvPr id="4" name="Slide Number Placeholder 3">
            <a:extLst>
              <a:ext uri="{FF2B5EF4-FFF2-40B4-BE49-F238E27FC236}">
                <a16:creationId xmlns:a16="http://schemas.microsoft.com/office/drawing/2014/main" id="{545AEE55-1902-4986-9E7B-ED959210FE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5C1754-37C8-4D93-ACFF-2B88A1956EA6}" type="slidenum">
              <a:rPr kumimoji="0" lang="x-none" sz="1200" b="0" i="0" u="none" strike="noStrike" kern="1200" cap="none" spc="0" normalizeH="0" baseline="0" noProof="0" smtClean="0">
                <a:ln>
                  <a:noFill/>
                </a:ln>
                <a:solidFill>
                  <a:prstClr val="black">
                    <a:tint val="75000"/>
                  </a:prstClr>
                </a:solidFill>
                <a:effectLst/>
                <a:uLnTx/>
                <a:uFillTx/>
                <a:latin typeface="Footlight MT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x-none" sz="1200" b="0" i="0" u="none" strike="noStrike" kern="1200" cap="none" spc="0" normalizeH="0" baseline="0" noProof="0">
              <a:ln>
                <a:noFill/>
              </a:ln>
              <a:solidFill>
                <a:prstClr val="black">
                  <a:tint val="75000"/>
                </a:prstClr>
              </a:solidFill>
              <a:effectLst/>
              <a:uLnTx/>
              <a:uFillTx/>
              <a:latin typeface="Footlight MT Light"/>
              <a:ea typeface="+mn-ea"/>
              <a:cs typeface="+mn-cs"/>
            </a:endParaRPr>
          </a:p>
        </p:txBody>
      </p:sp>
    </p:spTree>
    <p:extLst>
      <p:ext uri="{BB962C8B-B14F-4D97-AF65-F5344CB8AC3E}">
        <p14:creationId xmlns:p14="http://schemas.microsoft.com/office/powerpoint/2010/main" val="4278002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DCE4-3333-7B42-9CFD-B80C46DCE7B5}"/>
              </a:ext>
            </a:extLst>
          </p:cNvPr>
          <p:cNvSpPr>
            <a:spLocks noGrp="1"/>
          </p:cNvSpPr>
          <p:nvPr>
            <p:ph type="title"/>
          </p:nvPr>
        </p:nvSpPr>
        <p:spPr/>
        <p:txBody>
          <a:bodyPr/>
          <a:lstStyle/>
          <a:p>
            <a:r>
              <a:rPr lang="en-US" dirty="0"/>
              <a:t>Why do contrastive methods work?</a:t>
            </a:r>
          </a:p>
        </p:txBody>
      </p:sp>
      <p:sp>
        <p:nvSpPr>
          <p:cNvPr id="3" name="Content Placeholder 2">
            <a:extLst>
              <a:ext uri="{FF2B5EF4-FFF2-40B4-BE49-F238E27FC236}">
                <a16:creationId xmlns:a16="http://schemas.microsoft.com/office/drawing/2014/main" id="{FFBD345D-A6FD-0446-AFCD-EAACC10F309D}"/>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L2 normalization of features (before computing dot product to estimate similarity) is important (</a:t>
            </a:r>
            <a:r>
              <a:rPr lang="en-US" dirty="0">
                <a:hlinkClick r:id="rId2"/>
              </a:rPr>
              <a:t>Wang and Isola</a:t>
            </a:r>
            <a:r>
              <a:rPr lang="en-US" dirty="0"/>
              <a:t>, 2020)</a:t>
            </a:r>
          </a:p>
          <a:p>
            <a:pPr marL="457200" indent="-457200">
              <a:buFont typeface="Arial" panose="020B0604020202020204" pitchFamily="34" charset="0"/>
              <a:buChar char="•"/>
            </a:pPr>
            <a:r>
              <a:rPr lang="en-US" dirty="0"/>
              <a:t>The essential property of the loss is enforcing closeness of positive features while maximizing uniformity of the distribution of features over the hypersphere (</a:t>
            </a:r>
            <a:r>
              <a:rPr lang="en-US" dirty="0">
                <a:hlinkClick r:id="rId2"/>
              </a:rPr>
              <a:t>Wang and Isola</a:t>
            </a:r>
            <a:r>
              <a:rPr lang="en-US" dirty="0"/>
              <a:t>, 2020)</a:t>
            </a:r>
          </a:p>
          <a:p>
            <a:pPr marL="457200" indent="-457200">
              <a:buFont typeface="Arial" panose="020B0604020202020204" pitchFamily="34" charset="0"/>
              <a:buChar char="•"/>
            </a:pPr>
            <a:r>
              <a:rPr lang="en-US" dirty="0"/>
              <a:t>The choice of data augmentation operations or transformations between two positive “views” is also important and needs further study (</a:t>
            </a:r>
            <a:r>
              <a:rPr lang="en-US" dirty="0">
                <a:hlinkClick r:id="rId3"/>
              </a:rPr>
              <a:t>Tian et al.</a:t>
            </a:r>
            <a:r>
              <a:rPr lang="en-US" dirty="0"/>
              <a:t>, 2020)</a:t>
            </a:r>
          </a:p>
        </p:txBody>
      </p:sp>
    </p:spTree>
    <p:extLst>
      <p:ext uri="{BB962C8B-B14F-4D97-AF65-F5344CB8AC3E}">
        <p14:creationId xmlns:p14="http://schemas.microsoft.com/office/powerpoint/2010/main" val="3289525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4E30-B7A6-F841-BDDB-191BA2285FF9}"/>
              </a:ext>
            </a:extLst>
          </p:cNvPr>
          <p:cNvSpPr>
            <a:spLocks noGrp="1"/>
          </p:cNvSpPr>
          <p:nvPr>
            <p:ph type="title"/>
          </p:nvPr>
        </p:nvSpPr>
        <p:spPr/>
        <p:txBody>
          <a:bodyPr/>
          <a:lstStyle/>
          <a:p>
            <a:r>
              <a:rPr lang="en-US" dirty="0"/>
              <a:t>Self-supervised learning: Outline</a:t>
            </a:r>
          </a:p>
        </p:txBody>
      </p:sp>
      <p:sp>
        <p:nvSpPr>
          <p:cNvPr id="3" name="Content Placeholder 2">
            <a:extLst>
              <a:ext uri="{FF2B5EF4-FFF2-40B4-BE49-F238E27FC236}">
                <a16:creationId xmlns:a16="http://schemas.microsoft.com/office/drawing/2014/main" id="{5CF50078-1B8C-B644-8DF6-F034404D22E4}"/>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US" dirty="0">
                <a:solidFill>
                  <a:schemeClr val="bg1">
                    <a:lumMod val="50000"/>
                  </a:schemeClr>
                </a:solidFill>
              </a:rPr>
              <a:t>Data prediction</a:t>
            </a:r>
          </a:p>
          <a:p>
            <a:pPr marL="857250" lvl="1" indent="-457200">
              <a:buFont typeface="Arial" panose="020B0604020202020204" pitchFamily="34" charset="0"/>
              <a:buChar char="•"/>
            </a:pPr>
            <a:r>
              <a:rPr lang="en-US" sz="2400" dirty="0">
                <a:solidFill>
                  <a:schemeClr val="bg1">
                    <a:lumMod val="50000"/>
                  </a:schemeClr>
                </a:solidFill>
              </a:rPr>
              <a:t>Colorization</a:t>
            </a:r>
          </a:p>
          <a:p>
            <a:pPr marL="457200" indent="-457200">
              <a:buFont typeface="Arial" panose="020B0604020202020204" pitchFamily="34" charset="0"/>
              <a:buChar char="•"/>
            </a:pPr>
            <a:r>
              <a:rPr lang="en-US" dirty="0">
                <a:solidFill>
                  <a:schemeClr val="bg1">
                    <a:lumMod val="50000"/>
                  </a:schemeClr>
                </a:solidFill>
              </a:rPr>
              <a:t>Transformation prediction</a:t>
            </a:r>
          </a:p>
          <a:p>
            <a:pPr marL="857250" lvl="1" indent="-457200">
              <a:buFont typeface="Arial" panose="020B0604020202020204" pitchFamily="34" charset="0"/>
              <a:buChar char="•"/>
            </a:pPr>
            <a:r>
              <a:rPr lang="en-US" sz="2400" dirty="0">
                <a:solidFill>
                  <a:schemeClr val="bg1">
                    <a:lumMod val="50000"/>
                  </a:schemeClr>
                </a:solidFill>
              </a:rPr>
              <a:t>Context prediction, jigsaw puzzle solving, rotation prediction</a:t>
            </a:r>
          </a:p>
          <a:p>
            <a:pPr marL="457200" indent="-457200">
              <a:buFont typeface="Arial" panose="020B0604020202020204" pitchFamily="34" charset="0"/>
              <a:buChar char="•"/>
            </a:pPr>
            <a:r>
              <a:rPr lang="en-US" dirty="0">
                <a:solidFill>
                  <a:schemeClr val="bg1">
                    <a:lumMod val="50000"/>
                  </a:schemeClr>
                </a:solidFill>
              </a:rPr>
              <a:t>Deep clustering and instance prediction</a:t>
            </a:r>
          </a:p>
          <a:p>
            <a:pPr marL="457200" indent="-457200">
              <a:buFont typeface="Arial" panose="020B0604020202020204" pitchFamily="34" charset="0"/>
              <a:buChar char="•"/>
            </a:pPr>
            <a:r>
              <a:rPr lang="en-US" dirty="0">
                <a:solidFill>
                  <a:schemeClr val="bg1">
                    <a:lumMod val="50000"/>
                  </a:schemeClr>
                </a:solidFill>
              </a:rPr>
              <a:t>Contrastive learning</a:t>
            </a:r>
          </a:p>
          <a:p>
            <a:pPr marL="857250" lvl="1" indent="-457200">
              <a:buFont typeface="Arial" panose="020B0604020202020204" pitchFamily="34" charset="0"/>
              <a:buChar char="•"/>
            </a:pPr>
            <a:r>
              <a:rPr lang="en-US" sz="2400" dirty="0" err="1">
                <a:solidFill>
                  <a:schemeClr val="bg1">
                    <a:lumMod val="50000"/>
                  </a:schemeClr>
                </a:solidFill>
              </a:rPr>
              <a:t>MoCo</a:t>
            </a:r>
            <a:r>
              <a:rPr lang="en-US" sz="2400" dirty="0">
                <a:solidFill>
                  <a:schemeClr val="bg1">
                    <a:lumMod val="50000"/>
                  </a:schemeClr>
                </a:solidFill>
              </a:rPr>
              <a:t>, </a:t>
            </a:r>
            <a:r>
              <a:rPr lang="en-US" sz="2400" dirty="0" err="1">
                <a:solidFill>
                  <a:schemeClr val="bg1">
                    <a:lumMod val="50000"/>
                  </a:schemeClr>
                </a:solidFill>
              </a:rPr>
              <a:t>SimCLR</a:t>
            </a:r>
            <a:r>
              <a:rPr lang="en-US" sz="2400" dirty="0">
                <a:solidFill>
                  <a:schemeClr val="bg1">
                    <a:lumMod val="50000"/>
                  </a:schemeClr>
                </a:solidFill>
              </a:rPr>
              <a:t>, </a:t>
            </a:r>
            <a:r>
              <a:rPr lang="en-US" sz="2400" dirty="0" err="1">
                <a:solidFill>
                  <a:schemeClr val="bg1">
                    <a:lumMod val="50000"/>
                  </a:schemeClr>
                </a:solidFill>
              </a:rPr>
              <a:t>SWaV</a:t>
            </a:r>
            <a:r>
              <a:rPr lang="en-US" sz="2400" dirty="0">
                <a:solidFill>
                  <a:schemeClr val="bg1">
                    <a:lumMod val="50000"/>
                  </a:schemeClr>
                </a:solidFill>
              </a:rPr>
              <a:t>, SEER</a:t>
            </a:r>
          </a:p>
          <a:p>
            <a:pPr marL="457200" indent="-457200">
              <a:buFont typeface="Arial" panose="020B0604020202020204" pitchFamily="34" charset="0"/>
              <a:buChar char="•"/>
            </a:pPr>
            <a:r>
              <a:rPr lang="en-US" dirty="0"/>
              <a:t>Self-supervision beyond still images</a:t>
            </a:r>
          </a:p>
          <a:p>
            <a:pPr marL="857250" lvl="1" indent="-457200">
              <a:buFont typeface="Arial" panose="020B0604020202020204" pitchFamily="34" charset="0"/>
              <a:buChar char="•"/>
            </a:pPr>
            <a:r>
              <a:rPr lang="en-US" sz="2400" dirty="0"/>
              <a:t>Video, audio, language</a:t>
            </a:r>
          </a:p>
        </p:txBody>
      </p:sp>
    </p:spTree>
    <p:extLst>
      <p:ext uri="{BB962C8B-B14F-4D97-AF65-F5344CB8AC3E}">
        <p14:creationId xmlns:p14="http://schemas.microsoft.com/office/powerpoint/2010/main" val="174505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E59B-27C4-A94A-9912-A0BECF1D67DA}"/>
              </a:ext>
            </a:extLst>
          </p:cNvPr>
          <p:cNvSpPr>
            <a:spLocks noGrp="1"/>
          </p:cNvSpPr>
          <p:nvPr>
            <p:ph type="title"/>
          </p:nvPr>
        </p:nvSpPr>
        <p:spPr>
          <a:xfrm>
            <a:off x="237622" y="454959"/>
            <a:ext cx="10515600" cy="688041"/>
          </a:xfrm>
        </p:spPr>
        <p:txBody>
          <a:bodyPr/>
          <a:lstStyle/>
          <a:p>
            <a:r>
              <a:rPr lang="en-US" dirty="0"/>
              <a:t>Learning from audio</a:t>
            </a:r>
          </a:p>
        </p:txBody>
      </p:sp>
      <p:pic>
        <p:nvPicPr>
          <p:cNvPr id="5" name="Content Placeholder 4">
            <a:extLst>
              <a:ext uri="{FF2B5EF4-FFF2-40B4-BE49-F238E27FC236}">
                <a16:creationId xmlns:a16="http://schemas.microsoft.com/office/drawing/2014/main" id="{D140EF14-1AE6-5A4F-9A88-33A11281A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143000"/>
            <a:ext cx="10363200" cy="5019023"/>
          </a:xfrm>
        </p:spPr>
      </p:pic>
      <p:sp>
        <p:nvSpPr>
          <p:cNvPr id="6" name="Rectangle 5">
            <a:extLst>
              <a:ext uri="{FF2B5EF4-FFF2-40B4-BE49-F238E27FC236}">
                <a16:creationId xmlns:a16="http://schemas.microsoft.com/office/drawing/2014/main" id="{3E5D4328-157C-FF4E-AB89-248CA11E590C}"/>
              </a:ext>
            </a:extLst>
          </p:cNvPr>
          <p:cNvSpPr/>
          <p:nvPr/>
        </p:nvSpPr>
        <p:spPr>
          <a:xfrm>
            <a:off x="1447800" y="6336268"/>
            <a:ext cx="9601200" cy="369332"/>
          </a:xfrm>
          <a:prstGeom prst="rect">
            <a:avLst/>
          </a:prstGeom>
        </p:spPr>
        <p:txBody>
          <a:bodyPr wrap="square">
            <a:spAutoFit/>
          </a:bodyPr>
          <a:lstStyle/>
          <a:p>
            <a:pPr algn="ctr"/>
            <a:r>
              <a:rPr lang="en-US" sz="1800" b="0" dirty="0"/>
              <a:t>A. Owens et al. </a:t>
            </a:r>
            <a:r>
              <a:rPr lang="en-US" sz="1800" b="0" dirty="0">
                <a:hlinkClick r:id="rId3"/>
              </a:rPr>
              <a:t>Ambient Sound Provides Supervision for Visual Learning</a:t>
            </a:r>
            <a:r>
              <a:rPr lang="en-US" sz="1800" b="0" dirty="0"/>
              <a:t>. ECCV 2016</a:t>
            </a:r>
          </a:p>
        </p:txBody>
      </p:sp>
    </p:spTree>
    <p:extLst>
      <p:ext uri="{BB962C8B-B14F-4D97-AF65-F5344CB8AC3E}">
        <p14:creationId xmlns:p14="http://schemas.microsoft.com/office/powerpoint/2010/main" val="471983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prediction</a:t>
            </a:r>
          </a:p>
        </p:txBody>
      </p:sp>
      <p:pic>
        <p:nvPicPr>
          <p:cNvPr id="9" name="Picture 8" descr="Screen Shot 2017-11-06 at 1.35.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48530"/>
            <a:ext cx="7391400" cy="3661670"/>
          </a:xfrm>
          <a:prstGeom prst="rect">
            <a:avLst/>
          </a:prstGeom>
        </p:spPr>
      </p:pic>
      <p:sp>
        <p:nvSpPr>
          <p:cNvPr id="10" name="TextBox 9"/>
          <p:cNvSpPr txBox="1"/>
          <p:nvPr/>
        </p:nvSpPr>
        <p:spPr>
          <a:xfrm>
            <a:off x="192088" y="6188927"/>
            <a:ext cx="11811000" cy="369332"/>
          </a:xfrm>
          <a:prstGeom prst="rect">
            <a:avLst/>
          </a:prstGeom>
          <a:noFill/>
        </p:spPr>
        <p:txBody>
          <a:bodyPr wrap="square" rtlCol="0">
            <a:spAutoFit/>
          </a:bodyPr>
          <a:lstStyle/>
          <a:p>
            <a:r>
              <a:rPr lang="en-US" sz="1800" b="0" dirty="0"/>
              <a:t>J. Walker et al. </a:t>
            </a:r>
            <a:r>
              <a:rPr lang="en-US" sz="1800" b="0" dirty="0">
                <a:hlinkClick r:id="rId3"/>
              </a:rPr>
              <a:t>An Uncertain Future: Forecasting from Static Images Using </a:t>
            </a:r>
            <a:r>
              <a:rPr lang="en-US" sz="1800" b="0" dirty="0" err="1">
                <a:hlinkClick r:id="rId3"/>
              </a:rPr>
              <a:t>Variational</a:t>
            </a:r>
            <a:r>
              <a:rPr lang="en-US" sz="1800" b="0" dirty="0">
                <a:hlinkClick r:id="rId3"/>
              </a:rPr>
              <a:t> </a:t>
            </a:r>
            <a:r>
              <a:rPr lang="en-US" sz="1800" b="0" dirty="0" err="1">
                <a:hlinkClick r:id="rId3"/>
              </a:rPr>
              <a:t>Autoencoders</a:t>
            </a:r>
            <a:r>
              <a:rPr lang="en-US" sz="1800" b="0" dirty="0"/>
              <a:t>. ECCV 2016</a:t>
            </a:r>
          </a:p>
        </p:txBody>
      </p:sp>
    </p:spTree>
    <p:extLst>
      <p:ext uri="{BB962C8B-B14F-4D97-AF65-F5344CB8AC3E}">
        <p14:creationId xmlns:p14="http://schemas.microsoft.com/office/powerpoint/2010/main" val="2862382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prediction</a:t>
            </a:r>
          </a:p>
        </p:txBody>
      </p:sp>
      <p:sp>
        <p:nvSpPr>
          <p:cNvPr id="10" name="TextBox 9"/>
          <p:cNvSpPr txBox="1"/>
          <p:nvPr/>
        </p:nvSpPr>
        <p:spPr>
          <a:xfrm>
            <a:off x="1524001" y="6248400"/>
            <a:ext cx="9144000" cy="369332"/>
          </a:xfrm>
          <a:prstGeom prst="rect">
            <a:avLst/>
          </a:prstGeom>
          <a:noFill/>
        </p:spPr>
        <p:txBody>
          <a:bodyPr wrap="square" rtlCol="0">
            <a:spAutoFit/>
          </a:bodyPr>
          <a:lstStyle/>
          <a:p>
            <a:pPr algn="ctr"/>
            <a:r>
              <a:rPr lang="en-US" sz="1800" b="0" dirty="0"/>
              <a:t>C. Finn and S. Levine. </a:t>
            </a:r>
            <a:r>
              <a:rPr lang="en-US" sz="1800" b="0" dirty="0">
                <a:hlinkClick r:id="rId2"/>
              </a:rPr>
              <a:t>Deep Visual Foresight for Planning Robot Motion</a:t>
            </a:r>
            <a:r>
              <a:rPr lang="en-US" sz="1800" b="0" dirty="0"/>
              <a:t>. ICRA 2017</a:t>
            </a:r>
          </a:p>
        </p:txBody>
      </p:sp>
      <p:pic>
        <p:nvPicPr>
          <p:cNvPr id="4" name="Picture 3" descr="Screen Shot 2017-11-07 at 10.02.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371600"/>
            <a:ext cx="6976668" cy="4484491"/>
          </a:xfrm>
          <a:prstGeom prst="rect">
            <a:avLst/>
          </a:prstGeom>
        </p:spPr>
      </p:pic>
    </p:spTree>
    <p:extLst>
      <p:ext uri="{BB962C8B-B14F-4D97-AF65-F5344CB8AC3E}">
        <p14:creationId xmlns:p14="http://schemas.microsoft.com/office/powerpoint/2010/main" val="2050002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79FF-F972-3849-92C5-903444FF023D}"/>
              </a:ext>
            </a:extLst>
          </p:cNvPr>
          <p:cNvSpPr>
            <a:spLocks noGrp="1"/>
          </p:cNvSpPr>
          <p:nvPr>
            <p:ph type="title"/>
          </p:nvPr>
        </p:nvSpPr>
        <p:spPr/>
        <p:txBody>
          <a:bodyPr/>
          <a:lstStyle/>
          <a:p>
            <a:r>
              <a:rPr lang="en-US" dirty="0"/>
              <a:t>Self-supervised learning in NLP </a:t>
            </a:r>
          </a:p>
        </p:txBody>
      </p:sp>
      <p:sp>
        <p:nvSpPr>
          <p:cNvPr id="3" name="Content Placeholder 2">
            <a:extLst>
              <a:ext uri="{FF2B5EF4-FFF2-40B4-BE49-F238E27FC236}">
                <a16:creationId xmlns:a16="http://schemas.microsoft.com/office/drawing/2014/main" id="{B70D23DA-D10A-A844-A177-9D154F641639}"/>
              </a:ext>
            </a:extLst>
          </p:cNvPr>
          <p:cNvSpPr>
            <a:spLocks noGrp="1"/>
          </p:cNvSpPr>
          <p:nvPr>
            <p:ph idx="1"/>
          </p:nvPr>
        </p:nvSpPr>
        <p:spPr/>
        <p:txBody>
          <a:bodyPr/>
          <a:lstStyle/>
          <a:p>
            <a:pPr marL="457200" indent="-457200">
              <a:buFont typeface="Arial" panose="020B0604020202020204" pitchFamily="34" charset="0"/>
              <a:buChar char="•"/>
            </a:pPr>
            <a:r>
              <a:rPr lang="en-US" dirty="0"/>
              <a:t>word2vec, </a:t>
            </a:r>
            <a:r>
              <a:rPr lang="en-US" dirty="0" err="1"/>
              <a:t>GloVe</a:t>
            </a:r>
            <a:r>
              <a:rPr lang="en-US" dirty="0"/>
              <a:t>, BERT, ELMO, GPT, …</a:t>
            </a:r>
          </a:p>
        </p:txBody>
      </p:sp>
      <p:pic>
        <p:nvPicPr>
          <p:cNvPr id="4" name="Picture 3">
            <a:extLst>
              <a:ext uri="{FF2B5EF4-FFF2-40B4-BE49-F238E27FC236}">
                <a16:creationId xmlns:a16="http://schemas.microsoft.com/office/drawing/2014/main" id="{8F69A658-B1C1-F545-A9B6-BFE6876457D1}"/>
              </a:ext>
            </a:extLst>
          </p:cNvPr>
          <p:cNvPicPr>
            <a:picLocks noChangeAspect="1"/>
          </p:cNvPicPr>
          <p:nvPr/>
        </p:nvPicPr>
        <p:blipFill>
          <a:blip r:embed="rId2"/>
          <a:stretch>
            <a:fillRect/>
          </a:stretch>
        </p:blipFill>
        <p:spPr>
          <a:xfrm>
            <a:off x="652493" y="2359593"/>
            <a:ext cx="10591800" cy="3841181"/>
          </a:xfrm>
          <a:prstGeom prst="rect">
            <a:avLst/>
          </a:prstGeom>
        </p:spPr>
      </p:pic>
      <p:sp>
        <p:nvSpPr>
          <p:cNvPr id="5" name="TextBox 4">
            <a:extLst>
              <a:ext uri="{FF2B5EF4-FFF2-40B4-BE49-F238E27FC236}">
                <a16:creationId xmlns:a16="http://schemas.microsoft.com/office/drawing/2014/main" id="{531F967B-D7D7-D847-BEC2-3D01821728BE}"/>
              </a:ext>
            </a:extLst>
          </p:cNvPr>
          <p:cNvSpPr txBox="1"/>
          <p:nvPr/>
        </p:nvSpPr>
        <p:spPr>
          <a:xfrm>
            <a:off x="10525186" y="6367046"/>
            <a:ext cx="1438214" cy="338554"/>
          </a:xfrm>
          <a:prstGeom prst="rect">
            <a:avLst/>
          </a:prstGeom>
          <a:noFill/>
        </p:spPr>
        <p:txBody>
          <a:bodyPr wrap="none" rtlCol="0">
            <a:spAutoFit/>
          </a:bodyPr>
          <a:lstStyle/>
          <a:p>
            <a:r>
              <a:rPr lang="en-US" sz="1600" b="0" dirty="0">
                <a:hlinkClick r:id="rId3"/>
              </a:rPr>
              <a:t>Figure source</a:t>
            </a:r>
            <a:endParaRPr lang="en-US" sz="1600" b="0" dirty="0"/>
          </a:p>
        </p:txBody>
      </p:sp>
    </p:spTree>
    <p:extLst>
      <p:ext uri="{BB962C8B-B14F-4D97-AF65-F5344CB8AC3E}">
        <p14:creationId xmlns:p14="http://schemas.microsoft.com/office/powerpoint/2010/main" val="375931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Self-Supervision </a:t>
            </a:r>
            <a:r>
              <a:rPr lang="en-US"/>
              <a:t>as data </a:t>
            </a:r>
            <a:r>
              <a:rPr lang="en-US" dirty="0"/>
              <a:t>p</a:t>
            </a:r>
            <a:r>
              <a:rPr lang="en-US"/>
              <a:t>rediction</a:t>
            </a:r>
            <a:endParaRPr lang="en-US" dirty="0"/>
          </a:p>
        </p:txBody>
      </p:sp>
      <p:sp>
        <p:nvSpPr>
          <p:cNvPr id="3" name="Content Placeholder 2">
            <a:extLst>
              <a:ext uri="{FF2B5EF4-FFF2-40B4-BE49-F238E27FC236}">
                <a16:creationId xmlns:a16="http://schemas.microsoft.com/office/drawing/2014/main" id="{76786FA9-962D-C049-BAF2-95870F366107}"/>
              </a:ext>
            </a:extLst>
          </p:cNvPr>
          <p:cNvSpPr>
            <a:spLocks noGrp="1"/>
          </p:cNvSpPr>
          <p:nvPr>
            <p:ph idx="1"/>
          </p:nvPr>
        </p:nvSpPr>
        <p:spPr>
          <a:xfrm>
            <a:off x="914400" y="3200400"/>
            <a:ext cx="10363200" cy="2971800"/>
          </a:xfrm>
        </p:spPr>
        <p:txBody>
          <a:bodyPr/>
          <a:lstStyle/>
          <a:p>
            <a:pPr marL="457200" indent="-457200">
              <a:buFont typeface="Arial" panose="020B0604020202020204" pitchFamily="34" charset="0"/>
              <a:buChar char="•"/>
            </a:pPr>
            <a:r>
              <a:rPr lang="en-US" dirty="0"/>
              <a:t>Colorization</a:t>
            </a:r>
          </a:p>
          <a:p>
            <a:pPr marL="457200" indent="-457200">
              <a:buFont typeface="Arial" panose="020B0604020202020204" pitchFamily="34" charset="0"/>
              <a:buChar char="•"/>
            </a:pPr>
            <a:r>
              <a:rPr lang="en-US" dirty="0">
                <a:solidFill>
                  <a:schemeClr val="bg1">
                    <a:lumMod val="50000"/>
                  </a:schemeClr>
                </a:solidFill>
              </a:rPr>
              <a:t>Inpainting</a:t>
            </a:r>
          </a:p>
          <a:p>
            <a:pPr marL="457200" indent="-457200">
              <a:buFont typeface="Arial" panose="020B0604020202020204" pitchFamily="34" charset="0"/>
              <a:buChar char="•"/>
            </a:pPr>
            <a:r>
              <a:rPr lang="en-US" dirty="0">
                <a:solidFill>
                  <a:schemeClr val="bg1">
                    <a:lumMod val="50000"/>
                  </a:schemeClr>
                </a:solidFill>
              </a:rPr>
              <a:t>Cross-channel encoding</a:t>
            </a:r>
          </a:p>
          <a:p>
            <a:pPr marL="457200" indent="-457200">
              <a:buFont typeface="Arial" panose="020B0604020202020204" pitchFamily="34" charset="0"/>
              <a:buChar char="•"/>
            </a:pPr>
            <a:r>
              <a:rPr lang="en-US" dirty="0">
                <a:solidFill>
                  <a:schemeClr val="bg1">
                    <a:lumMod val="50000"/>
                  </a:schemeClr>
                </a:solidFill>
              </a:rPr>
              <a:t>Future prediction</a:t>
            </a:r>
          </a:p>
        </p:txBody>
      </p:sp>
      <p:grpSp>
        <p:nvGrpSpPr>
          <p:cNvPr id="10" name="Group 9">
            <a:extLst>
              <a:ext uri="{FF2B5EF4-FFF2-40B4-BE49-F238E27FC236}">
                <a16:creationId xmlns:a16="http://schemas.microsoft.com/office/drawing/2014/main" id="{DA47DDB0-756A-1942-A0F4-4DA9715C041A}"/>
              </a:ext>
            </a:extLst>
          </p:cNvPr>
          <p:cNvGrpSpPr/>
          <p:nvPr/>
        </p:nvGrpSpPr>
        <p:grpSpPr>
          <a:xfrm>
            <a:off x="2133600" y="1600200"/>
            <a:ext cx="7914534" cy="1175657"/>
            <a:chOff x="2932738" y="2178583"/>
            <a:chExt cx="3156859" cy="576942"/>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94CE0B0-0E65-F248-834A-195603C122B8}"/>
                    </a:ext>
                  </a:extLst>
                </p:cNvPr>
                <p:cNvSpPr/>
                <p:nvPr/>
              </p:nvSpPr>
              <p:spPr>
                <a:xfrm>
                  <a:off x="5405720"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srgbClr val="FF0000"/>
                      </a:solidFill>
                      <a:latin typeface="Arial"/>
                      <a:cs typeface="Arial"/>
                    </a:rPr>
                    <a:t>Data </a:t>
                  </a:r>
                  <a14:m>
                    <m:oMath xmlns:m="http://schemas.openxmlformats.org/officeDocument/2006/math">
                      <m:r>
                        <a:rPr lang="en-US" sz="2167" i="1" dirty="0" smtClean="0">
                          <a:solidFill>
                            <a:srgbClr val="FF0000"/>
                          </a:solidFill>
                          <a:latin typeface="Cambria Math" panose="02040503050406030204" pitchFamily="18" charset="0"/>
                          <a:cs typeface="Arial"/>
                        </a:rPr>
                        <m:t>𝑥</m:t>
                      </m:r>
                      <m:r>
                        <a:rPr lang="en-US" sz="2167" b="1" i="1" dirty="0" smtClean="0">
                          <a:solidFill>
                            <a:srgbClr val="FF0000"/>
                          </a:solidFill>
                          <a:latin typeface="Cambria Math" panose="02040503050406030204" pitchFamily="18" charset="0"/>
                          <a:cs typeface="Arial"/>
                        </a:rPr>
                        <m:t>′</m:t>
                      </m:r>
                    </m:oMath>
                  </a14:m>
                  <a:endParaRPr lang="en-US" sz="2167" i="1" baseline="-25000" dirty="0">
                    <a:solidFill>
                      <a:srgbClr val="FF0000"/>
                    </a:solidFill>
                    <a:latin typeface="Arial"/>
                    <a:cs typeface="Arial"/>
                  </a:endParaRPr>
                </a:p>
              </p:txBody>
            </p:sp>
          </mc:Choice>
          <mc:Fallback xmlns="">
            <p:sp>
              <p:nvSpPr>
                <p:cNvPr id="11" name="Rectangle 10">
                  <a:extLst>
                    <a:ext uri="{FF2B5EF4-FFF2-40B4-BE49-F238E27FC236}">
                      <a16:creationId xmlns:a16="http://schemas.microsoft.com/office/drawing/2014/main" id="{594CE0B0-0E65-F248-834A-195603C122B8}"/>
                    </a:ext>
                  </a:extLst>
                </p:cNvPr>
                <p:cNvSpPr>
                  <a:spLocks noRot="1" noChangeAspect="1" noMove="1" noResize="1" noEditPoints="1" noAdjustHandles="1" noChangeArrowheads="1" noChangeShapeType="1" noTextEdit="1"/>
                </p:cNvSpPr>
                <p:nvPr/>
              </p:nvSpPr>
              <p:spPr>
                <a:xfrm>
                  <a:off x="5405720" y="2178583"/>
                  <a:ext cx="683877" cy="57694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59E8C49-CE21-C24C-B967-AA25B468CDCC}"/>
                    </a:ext>
                  </a:extLst>
                </p:cNvPr>
                <p:cNvSpPr/>
                <p:nvPr/>
              </p:nvSpPr>
              <p:spPr>
                <a:xfrm>
                  <a:off x="2932738" y="2178583"/>
                  <a:ext cx="683877" cy="5769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167" dirty="0">
                      <a:solidFill>
                        <a:prstClr val="black"/>
                      </a:solidFill>
                      <a:latin typeface="Arial"/>
                      <a:cs typeface="Arial"/>
                    </a:rPr>
                    <a:t>Data </a:t>
                  </a:r>
                  <a14:m>
                    <m:oMath xmlns:m="http://schemas.openxmlformats.org/officeDocument/2006/math">
                      <m:r>
                        <a:rPr lang="en-US" sz="2167" i="1" dirty="0" smtClean="0">
                          <a:solidFill>
                            <a:prstClr val="black"/>
                          </a:solidFill>
                          <a:latin typeface="Cambria Math" panose="02040503050406030204" pitchFamily="18" charset="0"/>
                          <a:cs typeface="Arial"/>
                        </a:rPr>
                        <m:t>𝑥</m:t>
                      </m:r>
                    </m:oMath>
                  </a14:m>
                  <a:endParaRPr lang="en-US" sz="2167" i="1" baseline="-25000" dirty="0">
                    <a:solidFill>
                      <a:prstClr val="black"/>
                    </a:solidFill>
                    <a:latin typeface="Arial"/>
                    <a:cs typeface="Arial"/>
                  </a:endParaRPr>
                </a:p>
              </p:txBody>
            </p:sp>
          </mc:Choice>
          <mc:Fallback xmlns="">
            <p:sp>
              <p:nvSpPr>
                <p:cNvPr id="12" name="Rectangle 11">
                  <a:extLst>
                    <a:ext uri="{FF2B5EF4-FFF2-40B4-BE49-F238E27FC236}">
                      <a16:creationId xmlns:a16="http://schemas.microsoft.com/office/drawing/2014/main" id="{959E8C49-CE21-C24C-B967-AA25B468CDCC}"/>
                    </a:ext>
                  </a:extLst>
                </p:cNvPr>
                <p:cNvSpPr>
                  <a:spLocks noRot="1" noChangeAspect="1" noMove="1" noResize="1" noEditPoints="1" noAdjustHandles="1" noChangeArrowheads="1" noChangeShapeType="1" noTextEdit="1"/>
                </p:cNvSpPr>
                <p:nvPr/>
              </p:nvSpPr>
              <p:spPr>
                <a:xfrm>
                  <a:off x="2932738" y="2178583"/>
                  <a:ext cx="683877" cy="57694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40E925B6-3776-C448-80B1-2EF519C3D890}"/>
                </a:ext>
              </a:extLst>
            </p:cNvPr>
            <p:cNvSpPr/>
            <p:nvPr/>
          </p:nvSpPr>
          <p:spPr>
            <a:xfrm>
              <a:off x="3928782" y="2178583"/>
              <a:ext cx="1164771" cy="5769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2" hangingPunct="1"/>
              <a:r>
                <a:rPr lang="en-US" sz="2417" dirty="0">
                  <a:solidFill>
                    <a:prstClr val="white"/>
                  </a:solidFill>
                  <a:latin typeface="Arial"/>
                  <a:cs typeface="Arial"/>
                </a:rPr>
                <a:t>Network</a:t>
              </a:r>
            </a:p>
          </p:txBody>
        </p:sp>
      </p:grpSp>
      <p:cxnSp>
        <p:nvCxnSpPr>
          <p:cNvPr id="14" name="Straight Arrow Connector 13">
            <a:extLst>
              <a:ext uri="{FF2B5EF4-FFF2-40B4-BE49-F238E27FC236}">
                <a16:creationId xmlns:a16="http://schemas.microsoft.com/office/drawing/2014/main" id="{7346BE6B-5F3A-A34C-8B58-2C2B4F6D3707}"/>
              </a:ext>
            </a:extLst>
          </p:cNvPr>
          <p:cNvCxnSpPr>
            <a:stCxn id="12" idx="3"/>
            <a:endCxn id="13" idx="1"/>
          </p:cNvCxnSpPr>
          <p:nvPr/>
        </p:nvCxnSpPr>
        <p:spPr>
          <a:xfrm>
            <a:off x="3848145" y="2188026"/>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39395A-B441-0948-87D8-C5AFA8FDFE00}"/>
              </a:ext>
            </a:extLst>
          </p:cNvPr>
          <p:cNvCxnSpPr>
            <a:stCxn id="13" idx="3"/>
            <a:endCxn id="11" idx="1"/>
          </p:cNvCxnSpPr>
          <p:nvPr/>
        </p:nvCxnSpPr>
        <p:spPr>
          <a:xfrm>
            <a:off x="7550963" y="2188026"/>
            <a:ext cx="7826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8D24610-4598-0B4D-9A64-38F65F1617D5}"/>
              </a:ext>
            </a:extLst>
          </p:cNvPr>
          <p:cNvSpPr txBox="1"/>
          <p:nvPr/>
        </p:nvSpPr>
        <p:spPr>
          <a:xfrm>
            <a:off x="10712364" y="6550223"/>
            <a:ext cx="1479636" cy="307777"/>
          </a:xfrm>
          <a:prstGeom prst="rect">
            <a:avLst/>
          </a:prstGeom>
          <a:noFill/>
        </p:spPr>
        <p:txBody>
          <a:bodyPr wrap="none" rtlCol="0">
            <a:spAutoFit/>
          </a:bodyPr>
          <a:lstStyle/>
          <a:p>
            <a:r>
              <a:rPr lang="en-US" sz="1400" b="0" dirty="0"/>
              <a:t>Source: A. </a:t>
            </a:r>
            <a:r>
              <a:rPr lang="en-US" sz="1400" b="0" dirty="0" err="1"/>
              <a:t>Efros</a:t>
            </a:r>
            <a:endParaRPr lang="en-US" sz="1400" b="0" dirty="0"/>
          </a:p>
        </p:txBody>
      </p:sp>
    </p:spTree>
    <p:extLst>
      <p:ext uri="{BB962C8B-B14F-4D97-AF65-F5344CB8AC3E}">
        <p14:creationId xmlns:p14="http://schemas.microsoft.com/office/powerpoint/2010/main" val="358555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08" y="436279"/>
            <a:ext cx="10515600" cy="688041"/>
          </a:xfrm>
        </p:spPr>
        <p:txBody>
          <a:bodyPr/>
          <a:lstStyle/>
          <a:p>
            <a:r>
              <a:rPr lang="en-US" dirty="0"/>
              <a:t>Colorization</a:t>
            </a:r>
          </a:p>
        </p:txBody>
      </p:sp>
      <p:sp>
        <p:nvSpPr>
          <p:cNvPr id="5" name="TextBox 4"/>
          <p:cNvSpPr txBox="1"/>
          <p:nvPr/>
        </p:nvSpPr>
        <p:spPr>
          <a:xfrm>
            <a:off x="2806148" y="6331226"/>
            <a:ext cx="6761587" cy="338554"/>
          </a:xfrm>
          <a:prstGeom prst="rect">
            <a:avLst/>
          </a:prstGeom>
          <a:noFill/>
        </p:spPr>
        <p:txBody>
          <a:bodyPr wrap="none" rtlCol="0">
            <a:spAutoFit/>
          </a:bodyPr>
          <a:lstStyle/>
          <a:p>
            <a:r>
              <a:rPr lang="en-US" sz="1600" b="0" dirty="0"/>
              <a:t>R. Zhang, P. </a:t>
            </a:r>
            <a:r>
              <a:rPr lang="en-US" sz="1600" b="0" dirty="0" err="1"/>
              <a:t>Isola</a:t>
            </a:r>
            <a:r>
              <a:rPr lang="en-US" sz="1600" b="0" dirty="0"/>
              <a:t>, and A. </a:t>
            </a:r>
            <a:r>
              <a:rPr lang="en-US" sz="1600" b="0" dirty="0" err="1"/>
              <a:t>Efros</a:t>
            </a:r>
            <a:r>
              <a:rPr lang="en-US" sz="1600" b="0" dirty="0"/>
              <a:t>, </a:t>
            </a:r>
            <a:r>
              <a:rPr lang="en-US" sz="1600" b="0" dirty="0">
                <a:hlinkClick r:id="rId3"/>
              </a:rPr>
              <a:t>Colorful Image Colorization</a:t>
            </a:r>
            <a:r>
              <a:rPr lang="en-US" sz="1600" b="0" dirty="0"/>
              <a:t>, ECCV 2016</a:t>
            </a:r>
          </a:p>
        </p:txBody>
      </p:sp>
      <p:pic>
        <p:nvPicPr>
          <p:cNvPr id="31" name="Picture 30">
            <a:extLst>
              <a:ext uri="{FF2B5EF4-FFF2-40B4-BE49-F238E27FC236}">
                <a16:creationId xmlns:a16="http://schemas.microsoft.com/office/drawing/2014/main" id="{7A4069CF-A8D1-7E44-8555-6FAE677469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308" y="1124320"/>
            <a:ext cx="11853384" cy="4971680"/>
          </a:xfrm>
          <a:prstGeom prst="rect">
            <a:avLst/>
          </a:prstGeom>
        </p:spPr>
      </p:pic>
    </p:spTree>
    <p:extLst>
      <p:ext uri="{BB962C8B-B14F-4D97-AF65-F5344CB8AC3E}">
        <p14:creationId xmlns:p14="http://schemas.microsoft.com/office/powerpoint/2010/main" val="407631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8480"/>
            <a:ext cx="10515600" cy="688041"/>
          </a:xfrm>
        </p:spPr>
        <p:txBody>
          <a:bodyPr/>
          <a:lstStyle/>
          <a:p>
            <a:r>
              <a:rPr lang="en-US" dirty="0"/>
              <a:t>Colorization: Architecture</a:t>
            </a:r>
          </a:p>
        </p:txBody>
      </p:sp>
      <p:sp>
        <p:nvSpPr>
          <p:cNvPr id="5" name="TextBox 4"/>
          <p:cNvSpPr txBox="1"/>
          <p:nvPr/>
        </p:nvSpPr>
        <p:spPr>
          <a:xfrm>
            <a:off x="2715206" y="6232340"/>
            <a:ext cx="6761587" cy="338554"/>
          </a:xfrm>
          <a:prstGeom prst="rect">
            <a:avLst/>
          </a:prstGeom>
          <a:noFill/>
        </p:spPr>
        <p:txBody>
          <a:bodyPr wrap="none" rtlCol="0">
            <a:spAutoFit/>
          </a:bodyPr>
          <a:lstStyle/>
          <a:p>
            <a:r>
              <a:rPr lang="en-US" sz="1600" b="0" dirty="0"/>
              <a:t>R. Zhang, P. </a:t>
            </a:r>
            <a:r>
              <a:rPr lang="en-US" sz="1600" b="0" dirty="0" err="1"/>
              <a:t>Isola</a:t>
            </a:r>
            <a:r>
              <a:rPr lang="en-US" sz="1600" b="0" dirty="0"/>
              <a:t>, and A. </a:t>
            </a:r>
            <a:r>
              <a:rPr lang="en-US" sz="1600" b="0" dirty="0" err="1"/>
              <a:t>Efros</a:t>
            </a:r>
            <a:r>
              <a:rPr lang="en-US" sz="1600" b="0" dirty="0"/>
              <a:t>, </a:t>
            </a:r>
            <a:r>
              <a:rPr lang="en-US" sz="1600" b="0" dirty="0">
                <a:hlinkClick r:id="rId3"/>
              </a:rPr>
              <a:t>Colorful Image Colorization</a:t>
            </a:r>
            <a:r>
              <a:rPr lang="en-US" sz="1600" b="0" dirty="0"/>
              <a:t>, ECCV 2016</a:t>
            </a:r>
          </a:p>
        </p:txBody>
      </p:sp>
      <p:pic>
        <p:nvPicPr>
          <p:cNvPr id="7" name="Picture 6">
            <a:extLst>
              <a:ext uri="{FF2B5EF4-FFF2-40B4-BE49-F238E27FC236}">
                <a16:creationId xmlns:a16="http://schemas.microsoft.com/office/drawing/2014/main" id="{DD064B25-B313-694F-9BA0-AD456F130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400"/>
            <a:ext cx="12192000" cy="3614442"/>
          </a:xfrm>
          <a:prstGeom prst="rect">
            <a:avLst/>
          </a:prstGeom>
        </p:spPr>
      </p:pic>
      <p:pic>
        <p:nvPicPr>
          <p:cNvPr id="12" name="Picture 11">
            <a:extLst>
              <a:ext uri="{FF2B5EF4-FFF2-40B4-BE49-F238E27FC236}">
                <a16:creationId xmlns:a16="http://schemas.microsoft.com/office/drawing/2014/main" id="{B0D7C5DC-F565-0245-8753-12489EE5A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750"/>
          <a:stretch/>
        </p:blipFill>
        <p:spPr>
          <a:xfrm>
            <a:off x="8458200" y="4724400"/>
            <a:ext cx="1666965" cy="1518390"/>
          </a:xfrm>
          <a:prstGeom prst="rect">
            <a:avLst/>
          </a:prstGeom>
        </p:spPr>
      </p:pic>
      <p:sp>
        <p:nvSpPr>
          <p:cNvPr id="13" name="TextBox 12">
            <a:extLst>
              <a:ext uri="{FF2B5EF4-FFF2-40B4-BE49-F238E27FC236}">
                <a16:creationId xmlns:a16="http://schemas.microsoft.com/office/drawing/2014/main" id="{5D48B002-8CE4-F749-B880-0AB7785F5019}"/>
              </a:ext>
            </a:extLst>
          </p:cNvPr>
          <p:cNvSpPr txBox="1"/>
          <p:nvPr/>
        </p:nvSpPr>
        <p:spPr>
          <a:xfrm>
            <a:off x="3581400" y="5068669"/>
            <a:ext cx="5181600" cy="646331"/>
          </a:xfrm>
          <a:prstGeom prst="rect">
            <a:avLst/>
          </a:prstGeom>
          <a:noFill/>
        </p:spPr>
        <p:txBody>
          <a:bodyPr wrap="square" rtlCol="0">
            <a:spAutoFit/>
          </a:bodyPr>
          <a:lstStyle/>
          <a:p>
            <a:pPr algn="ctr"/>
            <a:r>
              <a:rPr lang="en-US" sz="1800" b="0" dirty="0"/>
              <a:t>At each spatial location, predict probability distribution over 313 quantized (</a:t>
            </a:r>
            <a:r>
              <a:rPr lang="en-US" sz="1800" b="0" dirty="0" err="1"/>
              <a:t>a,b</a:t>
            </a:r>
            <a:r>
              <a:rPr lang="en-US" sz="1800" b="0" dirty="0"/>
              <a:t>) values</a:t>
            </a:r>
          </a:p>
        </p:txBody>
      </p:sp>
    </p:spTree>
    <p:extLst>
      <p:ext uri="{BB962C8B-B14F-4D97-AF65-F5344CB8AC3E}">
        <p14:creationId xmlns:p14="http://schemas.microsoft.com/office/powerpoint/2010/main" val="69046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5075" y="679944"/>
            <a:ext cx="10515600" cy="688041"/>
          </a:xfrm>
        </p:spPr>
        <p:txBody>
          <a:bodyPr/>
          <a:lstStyle/>
          <a:p>
            <a:r>
              <a:rPr lang="en-US" dirty="0"/>
              <a:t>Inherent Ambiguity</a:t>
            </a:r>
          </a:p>
        </p:txBody>
      </p:sp>
      <p:sp>
        <p:nvSpPr>
          <p:cNvPr id="5" name="Content Placeholder 4">
            <a:extLst>
              <a:ext uri="{FF2B5EF4-FFF2-40B4-BE49-F238E27FC236}">
                <a16:creationId xmlns:a16="http://schemas.microsoft.com/office/drawing/2014/main" id="{D9654043-2CBD-284D-8B78-042A30910687}"/>
              </a:ext>
            </a:extLst>
          </p:cNvPr>
          <p:cNvSpPr>
            <a:spLocks noGrp="1"/>
          </p:cNvSpPr>
          <p:nvPr>
            <p:ph idx="1"/>
          </p:nvPr>
        </p:nvSpPr>
        <p:spPr/>
        <p:txBody>
          <a:bodyPr/>
          <a:lstStyle/>
          <a:p>
            <a:endParaRPr lang="en-US"/>
          </a:p>
        </p:txBody>
      </p:sp>
      <p:sp>
        <p:nvSpPr>
          <p:cNvPr id="2" name="TextBox 1"/>
          <p:cNvSpPr txBox="1"/>
          <p:nvPr/>
        </p:nvSpPr>
        <p:spPr>
          <a:xfrm>
            <a:off x="2029862" y="5739720"/>
            <a:ext cx="2007281" cy="584775"/>
          </a:xfrm>
          <a:prstGeom prst="rect">
            <a:avLst/>
          </a:prstGeom>
          <a:noFill/>
        </p:spPr>
        <p:txBody>
          <a:bodyPr wrap="none" rtlCol="0">
            <a:spAutoFit/>
          </a:bodyPr>
          <a:lstStyle/>
          <a:p>
            <a:r>
              <a:rPr lang="en-US" sz="3200" b="0" dirty="0"/>
              <a:t>Prediction</a:t>
            </a:r>
          </a:p>
        </p:txBody>
      </p:sp>
      <p:sp>
        <p:nvSpPr>
          <p:cNvPr id="6" name="TextBox 5"/>
          <p:cNvSpPr txBox="1"/>
          <p:nvPr/>
        </p:nvSpPr>
        <p:spPr>
          <a:xfrm>
            <a:off x="8050997" y="5743626"/>
            <a:ext cx="2596929" cy="584775"/>
          </a:xfrm>
          <a:prstGeom prst="rect">
            <a:avLst/>
          </a:prstGeom>
          <a:noFill/>
        </p:spPr>
        <p:txBody>
          <a:bodyPr wrap="none" rtlCol="0">
            <a:spAutoFit/>
          </a:bodyPr>
          <a:lstStyle/>
          <a:p>
            <a:r>
              <a:rPr lang="en-US" sz="3200" b="0" dirty="0"/>
              <a:t>Ground Truth</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76210" y="1347536"/>
            <a:ext cx="5856243" cy="439218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5075" y="1347536"/>
            <a:ext cx="5856243" cy="4392183"/>
          </a:xfrm>
          <a:prstGeom prst="rect">
            <a:avLst/>
          </a:prstGeom>
        </p:spPr>
      </p:pic>
      <p:sp>
        <p:nvSpPr>
          <p:cNvPr id="9" name="TextBox 8">
            <a:extLst>
              <a:ext uri="{FF2B5EF4-FFF2-40B4-BE49-F238E27FC236}">
                <a16:creationId xmlns:a16="http://schemas.microsoft.com/office/drawing/2014/main" id="{D5B205E1-44FB-9D48-A078-1F44C7C8B786}"/>
              </a:ext>
            </a:extLst>
          </p:cNvPr>
          <p:cNvSpPr txBox="1"/>
          <p:nvPr/>
        </p:nvSpPr>
        <p:spPr>
          <a:xfrm>
            <a:off x="9840623" y="6550223"/>
            <a:ext cx="2314801" cy="307777"/>
          </a:xfrm>
          <a:prstGeom prst="rect">
            <a:avLst/>
          </a:prstGeom>
          <a:noFill/>
        </p:spPr>
        <p:txBody>
          <a:bodyPr wrap="none" rtlCol="0">
            <a:spAutoFit/>
          </a:bodyPr>
          <a:lstStyle/>
          <a:p>
            <a:r>
              <a:rPr lang="en-US" sz="1400" b="0" dirty="0"/>
              <a:t>Source: A. </a:t>
            </a:r>
            <a:r>
              <a:rPr lang="en-US" sz="1400" b="0" dirty="0" err="1"/>
              <a:t>Efros</a:t>
            </a:r>
            <a:r>
              <a:rPr lang="en-US" sz="1400" b="0" dirty="0"/>
              <a:t>, R. Zhang</a:t>
            </a:r>
          </a:p>
        </p:txBody>
      </p:sp>
    </p:spTree>
    <p:extLst>
      <p:ext uri="{BB962C8B-B14F-4D97-AF65-F5344CB8AC3E}">
        <p14:creationId xmlns:p14="http://schemas.microsoft.com/office/powerpoint/2010/main" val="309004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7"/>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Footlight MT Light"/>
        <a:ea typeface=""/>
        <a:cs typeface=""/>
      </a:majorFont>
      <a:minorFont>
        <a:latin typeface="Footlight M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staLabTemplate.potx" id="{B4569A3D-51C9-4FA9-A688-9A110FEAEB97}" vid="{8D0D52B7-FC07-4CB5-8D76-2F541D69E1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23357</TotalTime>
  <Words>2153</Words>
  <Application>Microsoft Office PowerPoint</Application>
  <PresentationFormat>Widescreen</PresentationFormat>
  <Paragraphs>308</Paragraphs>
  <Slides>59</Slides>
  <Notes>16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Algerian</vt:lpstr>
      <vt:lpstr>Arial</vt:lpstr>
      <vt:lpstr>Calibri</vt:lpstr>
      <vt:lpstr>Cambria Math</vt:lpstr>
      <vt:lpstr>Footlight MT Light</vt:lpstr>
      <vt:lpstr>Gill Sans</vt:lpstr>
      <vt:lpstr>Helvetica Light</vt:lpstr>
      <vt:lpstr>Times New Roman</vt:lpstr>
      <vt:lpstr>Wingdings</vt:lpstr>
      <vt:lpstr>1_Office Theme</vt:lpstr>
      <vt:lpstr>PowerPoint Presentation</vt:lpstr>
      <vt:lpstr>Motivation</vt:lpstr>
      <vt:lpstr>Self-supervised vs. unsupervised learning</vt:lpstr>
      <vt:lpstr>Types of self-supervised learning</vt:lpstr>
      <vt:lpstr>Self-supervised learning: Outline</vt:lpstr>
      <vt:lpstr>Self-Supervision as data prediction</vt:lpstr>
      <vt:lpstr>Colorization</vt:lpstr>
      <vt:lpstr>Colorization: Architecture</vt:lpstr>
      <vt:lpstr>Inherent Ambiguity</vt:lpstr>
      <vt:lpstr>Biases</vt:lpstr>
      <vt:lpstr>Self-supervised learning: Outline</vt:lpstr>
      <vt:lpstr>Self-supervision by transformation prediction</vt:lpstr>
      <vt:lpstr>Context prediction</vt:lpstr>
      <vt:lpstr>Context prediction: Semantics from a non-semantic task</vt:lpstr>
      <vt:lpstr>Context prediction: Details</vt:lpstr>
      <vt:lpstr>Context prediction: Results</vt:lpstr>
      <vt:lpstr>Jigsaw puzzle solving</vt:lpstr>
      <vt:lpstr>Jigsaw puzzle solving: Details</vt:lpstr>
      <vt:lpstr>Jigsaw puzzle solving: Transfer results</vt:lpstr>
      <vt:lpstr>Rotation prediction</vt:lpstr>
      <vt:lpstr>Rotation prediction</vt:lpstr>
      <vt:lpstr>Rotation prediction: Transfer results</vt:lpstr>
      <vt:lpstr>Rotation prediction: PASCAL VOC Transfer results</vt:lpstr>
      <vt:lpstr>Self-supervised learning: Outline</vt:lpstr>
      <vt:lpstr>Deep Clustering</vt:lpstr>
      <vt:lpstr>Deep Clustering: PASCAL VOC Transfer results</vt:lpstr>
      <vt:lpstr>Self-supervised learning: Outline</vt:lpstr>
      <vt:lpstr>Contrastive methods</vt:lpstr>
      <vt:lpstr>Contrastive methods</vt:lpstr>
      <vt:lpstr>Contrastive loss formulation</vt:lpstr>
      <vt:lpstr>Softmax with temperature</vt:lpstr>
      <vt:lpstr>Instance discrimination</vt:lpstr>
      <vt:lpstr>Momentum contrast</vt:lpstr>
      <vt:lpstr>SimCLR</vt:lpstr>
      <vt:lpstr>SimCLR</vt:lpstr>
      <vt:lpstr>SimCLR</vt:lpstr>
      <vt:lpstr>SimCLR</vt:lpstr>
      <vt:lpstr>SimCLR</vt:lpstr>
      <vt:lpstr>PowerPoint Presentation</vt:lpstr>
      <vt:lpstr>SimCLR</vt:lpstr>
      <vt:lpstr>SimCLR</vt:lpstr>
      <vt:lpstr>SimCLR</vt:lpstr>
      <vt:lpstr>SimCLR</vt:lpstr>
      <vt:lpstr>PowerPoint Presentation</vt:lpstr>
      <vt:lpstr>PowerPoint Presentation</vt:lpstr>
      <vt:lpstr>PowerPoint Presentation</vt:lpstr>
      <vt:lpstr>SimCLR</vt:lpstr>
      <vt:lpstr>SimCLR: Evaluation</vt:lpstr>
      <vt:lpstr>Swapping Assignments Between Views (SWaV)</vt:lpstr>
      <vt:lpstr>SWaV: Results</vt:lpstr>
      <vt:lpstr>Self-supervised Pretraining of visual in the wild</vt:lpstr>
      <vt:lpstr>Comparison of ImageNet classification</vt:lpstr>
      <vt:lpstr>Low-shot learning with SEER</vt:lpstr>
      <vt:lpstr>Why do contrastive methods work?</vt:lpstr>
      <vt:lpstr>Self-supervised learning: Outline</vt:lpstr>
      <vt:lpstr>Learning from audio</vt:lpstr>
      <vt:lpstr>Future prediction</vt:lpstr>
      <vt:lpstr>Future prediction</vt:lpstr>
      <vt:lpstr>Self-supervised learning in NLP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Chaim Baskin</dc:creator>
  <cp:lastModifiedBy>Guy Shapira</cp:lastModifiedBy>
  <cp:revision>57</cp:revision>
  <dcterms:created xsi:type="dcterms:W3CDTF">2020-03-09T08:05:18Z</dcterms:created>
  <dcterms:modified xsi:type="dcterms:W3CDTF">2021-05-02T12:24:51Z</dcterms:modified>
</cp:coreProperties>
</file>